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0"/>
  </p:notesMasterIdLst>
  <p:sldIdLst>
    <p:sldId id="256" r:id="rId2"/>
    <p:sldId id="259" r:id="rId3"/>
    <p:sldId id="297" r:id="rId4"/>
    <p:sldId id="321" r:id="rId5"/>
    <p:sldId id="322" r:id="rId6"/>
    <p:sldId id="323" r:id="rId7"/>
    <p:sldId id="339" r:id="rId8"/>
    <p:sldId id="324" r:id="rId9"/>
    <p:sldId id="325" r:id="rId10"/>
    <p:sldId id="341" r:id="rId11"/>
    <p:sldId id="338" r:id="rId12"/>
    <p:sldId id="340" r:id="rId13"/>
    <p:sldId id="311" r:id="rId14"/>
    <p:sldId id="348" r:id="rId15"/>
    <p:sldId id="347" r:id="rId16"/>
    <p:sldId id="331" r:id="rId17"/>
    <p:sldId id="344" r:id="rId18"/>
    <p:sldId id="332" r:id="rId19"/>
    <p:sldId id="345" r:id="rId20"/>
    <p:sldId id="329" r:id="rId21"/>
    <p:sldId id="310" r:id="rId22"/>
    <p:sldId id="316" r:id="rId23"/>
    <p:sldId id="327" r:id="rId24"/>
    <p:sldId id="328" r:id="rId25"/>
    <p:sldId id="349" r:id="rId26"/>
    <p:sldId id="350" r:id="rId27"/>
    <p:sldId id="312" r:id="rId28"/>
    <p:sldId id="346" r:id="rId29"/>
    <p:sldId id="319" r:id="rId30"/>
    <p:sldId id="320" r:id="rId31"/>
    <p:sldId id="333" r:id="rId32"/>
    <p:sldId id="334" r:id="rId33"/>
    <p:sldId id="335" r:id="rId34"/>
    <p:sldId id="336" r:id="rId35"/>
    <p:sldId id="337" r:id="rId36"/>
    <p:sldId id="343" r:id="rId37"/>
    <p:sldId id="326" r:id="rId38"/>
    <p:sldId id="342"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2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5857" autoAdjust="0"/>
  </p:normalViewPr>
  <p:slideViewPr>
    <p:cSldViewPr snapToGrid="0">
      <p:cViewPr varScale="1">
        <p:scale>
          <a:sx n="74" d="100"/>
          <a:sy n="74" d="100"/>
        </p:scale>
        <p:origin x="104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83D68-3E59-4F90-A626-650BE20EA5D3}" type="datetimeFigureOut">
              <a:rPr lang="zh-CN" altLang="en-US" smtClean="0"/>
              <a:t>2021/9/25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35863-1AFD-474D-B66D-E2700607F798}" type="slidenum">
              <a:rPr lang="zh-CN" altLang="en-US" smtClean="0"/>
              <a:t>‹#›</a:t>
            </a:fld>
            <a:endParaRPr lang="zh-CN" altLang="en-US"/>
          </a:p>
        </p:txBody>
      </p:sp>
    </p:spTree>
    <p:extLst>
      <p:ext uri="{BB962C8B-B14F-4D97-AF65-F5344CB8AC3E}">
        <p14:creationId xmlns:p14="http://schemas.microsoft.com/office/powerpoint/2010/main" val="915937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各位评委老师好，我是王培辉，导师辛士庆老师，答辩题目三维</a:t>
            </a:r>
            <a:r>
              <a:rPr lang="en-US" altLang="zh-CN" dirty="0" err="1"/>
              <a:t>apollonius</a:t>
            </a:r>
            <a:r>
              <a:rPr lang="zh-CN" altLang="en-US" dirty="0"/>
              <a:t>图的快速计算</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a:t>
            </a:fld>
            <a:endParaRPr lang="zh-CN" altLang="en-US"/>
          </a:p>
        </p:txBody>
      </p:sp>
    </p:spTree>
    <p:extLst>
      <p:ext uri="{BB962C8B-B14F-4D97-AF65-F5344CB8AC3E}">
        <p14:creationId xmlns:p14="http://schemas.microsoft.com/office/powerpoint/2010/main" val="1491034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ea typeface="宋体" panose="02010600030101010101" pitchFamily="2" charset="-122"/>
                <a:cs typeface="Times New Roman" panose="02020603050405020304" pitchFamily="18" charset="0"/>
              </a:rPr>
              <a:t>Apollonius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图又名加权的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Voronoi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图，是传统</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Voronoi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图的一种拓展衍生，大家一般又称其为圆（球）的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Voronoi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a:t>
            </a:r>
          </a:p>
          <a:p>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10</a:t>
            </a:fld>
            <a:endParaRPr lang="zh-CN" altLang="en-US"/>
          </a:p>
        </p:txBody>
      </p:sp>
    </p:spTree>
    <p:extLst>
      <p:ext uri="{BB962C8B-B14F-4D97-AF65-F5344CB8AC3E}">
        <p14:creationId xmlns:p14="http://schemas.microsoft.com/office/powerpoint/2010/main" val="4106858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根据加权距离的最近的原则来决定每个种子点所能控制的区域。</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11</a:t>
            </a:fld>
            <a:endParaRPr lang="zh-CN" altLang="en-US"/>
          </a:p>
        </p:txBody>
      </p:sp>
    </p:spTree>
    <p:extLst>
      <p:ext uri="{BB962C8B-B14F-4D97-AF65-F5344CB8AC3E}">
        <p14:creationId xmlns:p14="http://schemas.microsoft.com/office/powerpoint/2010/main" val="3296628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一个三维的</a:t>
            </a:r>
            <a:r>
              <a:rPr lang="en-US" altLang="zh-CN" dirty="0"/>
              <a:t>Apollonius</a:t>
            </a:r>
            <a:r>
              <a:rPr lang="zh-CN" altLang="en-US" dirty="0"/>
              <a:t>图的空间结构，由</a:t>
            </a:r>
            <a:r>
              <a:rPr lang="en-US" altLang="zh-CN" dirty="0"/>
              <a:t>Apollonius</a:t>
            </a:r>
            <a:r>
              <a:rPr lang="zh-CN" altLang="en-US" dirty="0"/>
              <a:t>图顶点，</a:t>
            </a:r>
            <a:r>
              <a:rPr lang="en-US" altLang="zh-CN" dirty="0"/>
              <a:t>Apollonius</a:t>
            </a:r>
            <a:r>
              <a:rPr lang="zh-CN" altLang="en-US" dirty="0"/>
              <a:t>图边，</a:t>
            </a:r>
            <a:r>
              <a:rPr lang="en-US" altLang="zh-CN" dirty="0"/>
              <a:t>Apollonius</a:t>
            </a:r>
            <a:r>
              <a:rPr lang="zh-CN" altLang="en-US" dirty="0"/>
              <a:t>面构成</a:t>
            </a:r>
          </a:p>
          <a:p>
            <a:r>
              <a:rPr lang="zh-CN" altLang="en-US" dirty="0"/>
              <a:t>我们在文章中，系统的分析了三维</a:t>
            </a:r>
            <a:r>
              <a:rPr lang="en-US" altLang="zh-CN" dirty="0" err="1"/>
              <a:t>apollonius</a:t>
            </a:r>
            <a:r>
              <a:rPr lang="zh-CN" altLang="en-US" dirty="0"/>
              <a:t>图的点，边，面的拓扑结构。</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12</a:t>
            </a:fld>
            <a:endParaRPr lang="zh-CN" altLang="en-US"/>
          </a:p>
        </p:txBody>
      </p:sp>
    </p:spTree>
    <p:extLst>
      <p:ext uri="{BB962C8B-B14F-4D97-AF65-F5344CB8AC3E}">
        <p14:creationId xmlns:p14="http://schemas.microsoft.com/office/powerpoint/2010/main" val="1956626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在未退化的情况下，一个</a:t>
            </a:r>
            <a:r>
              <a:rPr lang="en-US" altLang="zh-CN" dirty="0" err="1"/>
              <a:t>apollonius</a:t>
            </a:r>
            <a:r>
              <a:rPr lang="zh-CN" altLang="en-US" dirty="0"/>
              <a:t>的顶点通常是由四个种子点构成，</a:t>
            </a:r>
            <a:r>
              <a:rPr lang="en-US" altLang="zh-CN" dirty="0" err="1"/>
              <a:t>apollonius</a:t>
            </a:r>
            <a:r>
              <a:rPr lang="zh-CN" altLang="en-US" dirty="0"/>
              <a:t>图点到构成它的种子点的加权距离相同。</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13</a:t>
            </a:fld>
            <a:endParaRPr lang="zh-CN" altLang="en-US"/>
          </a:p>
        </p:txBody>
      </p:sp>
    </p:spTree>
    <p:extLst>
      <p:ext uri="{BB962C8B-B14F-4D97-AF65-F5344CB8AC3E}">
        <p14:creationId xmlns:p14="http://schemas.microsoft.com/office/powerpoint/2010/main" val="179417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我们从二维示意图可以看出，若满足加权距离相等，我们可以将</a:t>
            </a:r>
            <a:r>
              <a:rPr lang="en-US" altLang="zh-CN" dirty="0">
                <a:latin typeface="Times New Roman" panose="02020603050405020304" pitchFamily="18" charset="0"/>
                <a:ea typeface="宋体" panose="02010600030101010101" pitchFamily="2" charset="-122"/>
                <a:cs typeface="Times New Roman" panose="02020603050405020304" pitchFamily="18" charset="0"/>
              </a:rPr>
              <a:t>Apollonius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图顶点可以看做种子点空外接圆的圆心。传统的三维</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voronoi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图以及</a:t>
            </a:r>
            <a:r>
              <a:rPr lang="en-US" altLang="zh-CN" dirty="0">
                <a:latin typeface="Times New Roman" panose="02020603050405020304" pitchFamily="18" charset="0"/>
                <a:ea typeface="宋体" panose="02010600030101010101" pitchFamily="2" charset="-122"/>
                <a:cs typeface="Times New Roman" panose="02020603050405020304" pitchFamily="18" charset="0"/>
              </a:rPr>
              <a:t>power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图，每一组种子点只能形成一个顶点。而对于</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apollonius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图来说，可能会形成两个顶点。</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14</a:t>
            </a:fld>
            <a:endParaRPr lang="zh-CN" altLang="en-US"/>
          </a:p>
        </p:txBody>
      </p:sp>
    </p:spTree>
    <p:extLst>
      <p:ext uri="{BB962C8B-B14F-4D97-AF65-F5344CB8AC3E}">
        <p14:creationId xmlns:p14="http://schemas.microsoft.com/office/powerpoint/2010/main" val="711723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这是我们计算出的三维的</a:t>
            </a:r>
            <a:r>
              <a:rPr lang="en-US" altLang="zh-CN" dirty="0" err="1"/>
              <a:t>apollonius</a:t>
            </a:r>
            <a:r>
              <a:rPr lang="zh-CN" altLang="en-US" dirty="0"/>
              <a:t>的顶点，我们在文章中证明了，在未退化情况下，四个种子点只能形成一个，两个以及不能形成种子点三种情况</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15</a:t>
            </a:fld>
            <a:endParaRPr lang="zh-CN" altLang="en-US"/>
          </a:p>
        </p:txBody>
      </p:sp>
    </p:spTree>
    <p:extLst>
      <p:ext uri="{BB962C8B-B14F-4D97-AF65-F5344CB8AC3E}">
        <p14:creationId xmlns:p14="http://schemas.microsoft.com/office/powerpoint/2010/main" val="186320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对于未退化情况下的</a:t>
            </a:r>
            <a:r>
              <a:rPr lang="en-US" altLang="zh-CN" dirty="0" err="1"/>
              <a:t>apollonius</a:t>
            </a:r>
            <a:r>
              <a:rPr lang="zh-CN" altLang="en-US" dirty="0"/>
              <a:t>边结构，三个种子点可以形成一个</a:t>
            </a:r>
            <a:r>
              <a:rPr lang="en-US" altLang="zh-CN" dirty="0" err="1"/>
              <a:t>apollonius</a:t>
            </a:r>
            <a:r>
              <a:rPr lang="zh-CN" altLang="en-US" dirty="0"/>
              <a:t>边，每个边上任意一点到形成它的种子点的带权距离相等。三个</a:t>
            </a:r>
            <a:r>
              <a:rPr lang="en-US" altLang="zh-CN" dirty="0" err="1"/>
              <a:t>apollonius</a:t>
            </a:r>
            <a:r>
              <a:rPr lang="zh-CN" altLang="en-US" dirty="0"/>
              <a:t>边可以形成一个两边无限延伸的边，或者一个封闭的环边。</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16</a:t>
            </a:fld>
            <a:endParaRPr lang="zh-CN" altLang="en-US"/>
          </a:p>
        </p:txBody>
      </p:sp>
    </p:spTree>
    <p:extLst>
      <p:ext uri="{BB962C8B-B14F-4D97-AF65-F5344CB8AC3E}">
        <p14:creationId xmlns:p14="http://schemas.microsoft.com/office/powerpoint/2010/main" val="1996054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Apollonius</a:t>
            </a:r>
            <a:r>
              <a:rPr lang="zh-CN" altLang="en-US" dirty="0"/>
              <a:t>图边的拓扑结构比起传统的</a:t>
            </a:r>
            <a:r>
              <a:rPr lang="en-US" altLang="zh-CN" dirty="0" err="1"/>
              <a:t>voronoi</a:t>
            </a:r>
            <a:r>
              <a:rPr lang="zh-CN" altLang="en-US" dirty="0"/>
              <a:t>图以及</a:t>
            </a:r>
            <a:r>
              <a:rPr lang="en-US" altLang="zh-CN" dirty="0"/>
              <a:t>power</a:t>
            </a:r>
            <a:r>
              <a:rPr lang="zh-CN" altLang="en-US" dirty="0"/>
              <a:t>图更加的复杂，如图所示，在边上分叉一种很常见的情况，导致这种情况的其中一个原因就是每四个种子点可能会形成两个种子点</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17</a:t>
            </a:fld>
            <a:endParaRPr lang="zh-CN" altLang="en-US"/>
          </a:p>
        </p:txBody>
      </p:sp>
    </p:spTree>
    <p:extLst>
      <p:ext uri="{BB962C8B-B14F-4D97-AF65-F5344CB8AC3E}">
        <p14:creationId xmlns:p14="http://schemas.microsoft.com/office/powerpoint/2010/main" val="650885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Apollonius</a:t>
            </a:r>
            <a:r>
              <a:rPr lang="zh-CN" altLang="en-US" dirty="0"/>
              <a:t>图的面是两个邻近种子点的中分面，不同于</a:t>
            </a:r>
            <a:r>
              <a:rPr lang="en-US" altLang="zh-CN" dirty="0" err="1"/>
              <a:t>voronoi</a:t>
            </a:r>
            <a:r>
              <a:rPr lang="zh-CN" altLang="en-US" dirty="0"/>
              <a:t>图和</a:t>
            </a:r>
            <a:r>
              <a:rPr lang="en-US" altLang="zh-CN" dirty="0"/>
              <a:t>power</a:t>
            </a:r>
            <a:r>
              <a:rPr lang="zh-CN" altLang="en-US" dirty="0"/>
              <a:t>图的平面，</a:t>
            </a:r>
            <a:r>
              <a:rPr lang="en-US" altLang="zh-CN" dirty="0" err="1"/>
              <a:t>apollonius</a:t>
            </a:r>
            <a:r>
              <a:rPr lang="zh-CN" altLang="en-US" dirty="0"/>
              <a:t>图的中分面是一个曲面，一般是双曲面的一支。</a:t>
            </a:r>
            <a:endParaRPr lang="en-US" altLang="zh-CN" dirty="0"/>
          </a:p>
          <a:p>
            <a:r>
              <a:rPr lang="zh-CN" altLang="en-US" dirty="0"/>
              <a:t>两个种子点的中分面理论上应该是一个无限延伸的曲面，但是与这两个种子点有关的边，往往会将曲面截断，成为中分面的边界。</a:t>
            </a:r>
            <a:endParaRPr lang="en-US" altLang="zh-CN" dirty="0"/>
          </a:p>
          <a:p>
            <a:r>
              <a:rPr lang="zh-CN" altLang="en-US" dirty="0"/>
              <a:t>其曲面的特性，</a:t>
            </a:r>
            <a:r>
              <a:rPr lang="en-US" altLang="zh-CN" dirty="0" err="1"/>
              <a:t>apollonius</a:t>
            </a:r>
            <a:r>
              <a:rPr lang="zh-CN" altLang="en-US" dirty="0"/>
              <a:t>图可能在某些问题上更具有一些优势，例如模型表面重构？</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18</a:t>
            </a:fld>
            <a:endParaRPr lang="zh-CN" altLang="en-US"/>
          </a:p>
        </p:txBody>
      </p:sp>
    </p:spTree>
    <p:extLst>
      <p:ext uri="{BB962C8B-B14F-4D97-AF65-F5344CB8AC3E}">
        <p14:creationId xmlns:p14="http://schemas.microsoft.com/office/powerpoint/2010/main" val="508589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我们之前提到</a:t>
            </a:r>
            <a:r>
              <a:rPr lang="en-US" altLang="zh-CN" dirty="0" err="1"/>
              <a:t>apollonius</a:t>
            </a:r>
            <a:r>
              <a:rPr lang="zh-CN" altLang="en-US" dirty="0"/>
              <a:t>图边一般是</a:t>
            </a:r>
            <a:r>
              <a:rPr lang="en-US" altLang="zh-CN" dirty="0" err="1"/>
              <a:t>apollonius</a:t>
            </a:r>
            <a:r>
              <a:rPr lang="zh-CN" altLang="en-US" dirty="0"/>
              <a:t>图面的边界，</a:t>
            </a:r>
            <a:endParaRPr lang="en-US" altLang="zh-CN" dirty="0"/>
          </a:p>
          <a:p>
            <a:r>
              <a:rPr lang="zh-CN" altLang="en-US" dirty="0"/>
              <a:t>而</a:t>
            </a:r>
            <a:r>
              <a:rPr lang="en-US" altLang="zh-CN" dirty="0" err="1"/>
              <a:t>apollonius</a:t>
            </a:r>
            <a:r>
              <a:rPr lang="zh-CN" altLang="en-US" dirty="0"/>
              <a:t>图的边有时会是封闭环边，因此面上鼓包也是一个</a:t>
            </a:r>
            <a:r>
              <a:rPr lang="en-US" altLang="zh-CN" dirty="0" err="1"/>
              <a:t>apollonius</a:t>
            </a:r>
            <a:r>
              <a:rPr lang="zh-CN" altLang="en-US" dirty="0"/>
              <a:t>图比较常见并且较难解决的问题。</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19</a:t>
            </a:fld>
            <a:endParaRPr lang="zh-CN" altLang="en-US"/>
          </a:p>
        </p:txBody>
      </p:sp>
    </p:spTree>
    <p:extLst>
      <p:ext uri="{BB962C8B-B14F-4D97-AF65-F5344CB8AC3E}">
        <p14:creationId xmlns:p14="http://schemas.microsoft.com/office/powerpoint/2010/main" val="80774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接下来在下面几方面展开对论文的陈述</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a:t>
            </a:fld>
            <a:endParaRPr lang="zh-CN" altLang="en-US"/>
          </a:p>
        </p:txBody>
      </p:sp>
    </p:spTree>
    <p:extLst>
      <p:ext uri="{BB962C8B-B14F-4D97-AF65-F5344CB8AC3E}">
        <p14:creationId xmlns:p14="http://schemas.microsoft.com/office/powerpoint/2010/main" val="142669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前面在提及</a:t>
            </a:r>
            <a:r>
              <a:rPr lang="en-US" altLang="zh-CN" dirty="0" err="1"/>
              <a:t>apollonius</a:t>
            </a:r>
            <a:r>
              <a:rPr lang="zh-CN" altLang="en-US" dirty="0"/>
              <a:t>图的空间结构分析的时候，我们提及种子点的权值大小与其所控制的空间大小应该会某些关系，</a:t>
            </a:r>
            <a:endParaRPr lang="en-US" altLang="zh-CN" dirty="0"/>
          </a:p>
          <a:p>
            <a:r>
              <a:rPr lang="zh-CN" altLang="en-US" dirty="0"/>
              <a:t>当我们将其中一个种子点的权值慢慢放大，而其他的种子点的权值不变时，我们会发现，权值慢慢增大的种子点所控制的区域也是随之增大的；</a:t>
            </a:r>
            <a:endParaRPr lang="en-US" altLang="zh-CN" dirty="0"/>
          </a:p>
          <a:p>
            <a:r>
              <a:rPr lang="zh-CN" altLang="en-US" dirty="0"/>
              <a:t>当我们将所有的种子点增加相同的权重时，其所控制的空间区域是不变的。而这个性质，往往很多时候可以把某些权重值为负值的变为正值。</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20</a:t>
            </a:fld>
            <a:endParaRPr lang="zh-CN" altLang="en-US"/>
          </a:p>
        </p:txBody>
      </p:sp>
    </p:spTree>
    <p:extLst>
      <p:ext uri="{BB962C8B-B14F-4D97-AF65-F5344CB8AC3E}">
        <p14:creationId xmlns:p14="http://schemas.microsoft.com/office/powerpoint/2010/main" val="684450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关于三维的</a:t>
            </a:r>
            <a:r>
              <a:rPr lang="en-US" altLang="zh-CN" dirty="0" err="1"/>
              <a:t>apollonius</a:t>
            </a:r>
            <a:r>
              <a:rPr lang="zh-CN" altLang="en-US" dirty="0"/>
              <a:t>计算的工作相对还是比较少的，比较典型的两个算法是边追踪算法以及区域扩展算法</a:t>
            </a:r>
            <a:endParaRPr lang="en-US" altLang="zh-CN" dirty="0"/>
          </a:p>
          <a:p>
            <a:r>
              <a:rPr lang="zh-CN" altLang="en-US" dirty="0"/>
              <a:t>边追踪算法是一个暴力求解算法：</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21</a:t>
            </a:fld>
            <a:endParaRPr lang="zh-CN" altLang="en-US"/>
          </a:p>
        </p:txBody>
      </p:sp>
    </p:spTree>
    <p:extLst>
      <p:ext uri="{BB962C8B-B14F-4D97-AF65-F5344CB8AC3E}">
        <p14:creationId xmlns:p14="http://schemas.microsoft.com/office/powerpoint/2010/main" val="603054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这是区域扩充算法，核心思想就是先不考虑权重直接计算传统</a:t>
            </a:r>
            <a:r>
              <a:rPr lang="en-US" altLang="zh-CN" dirty="0" err="1"/>
              <a:t>voronoi</a:t>
            </a:r>
            <a:r>
              <a:rPr lang="zh-CN" altLang="en-US" dirty="0"/>
              <a:t>图，然后依次增加每个种子点的权重来扩充每个区域</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22</a:t>
            </a:fld>
            <a:endParaRPr lang="zh-CN" altLang="en-US"/>
          </a:p>
        </p:txBody>
      </p:sp>
    </p:spTree>
    <p:extLst>
      <p:ext uri="{BB962C8B-B14F-4D97-AF65-F5344CB8AC3E}">
        <p14:creationId xmlns:p14="http://schemas.microsoft.com/office/powerpoint/2010/main" val="431297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本文中我们的数据来源是蛋白质分子库中的数据，如图，我们将名称为</a:t>
            </a:r>
            <a:r>
              <a:rPr lang="en-US" altLang="zh-CN" dirty="0"/>
              <a:t>1ala</a:t>
            </a:r>
            <a:r>
              <a:rPr lang="zh-CN" altLang="en-US" dirty="0"/>
              <a:t>的蛋白质分子的原子的位置和半径提取出来，作为我们算法的输入数据</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23</a:t>
            </a:fld>
            <a:endParaRPr lang="zh-CN" altLang="en-US"/>
          </a:p>
        </p:txBody>
      </p:sp>
    </p:spTree>
    <p:extLst>
      <p:ext uri="{BB962C8B-B14F-4D97-AF65-F5344CB8AC3E}">
        <p14:creationId xmlns:p14="http://schemas.microsoft.com/office/powerpoint/2010/main" val="2452738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这是该组原子作为种子点生成的</a:t>
            </a:r>
            <a:r>
              <a:rPr lang="en-US" altLang="zh-CN" dirty="0" err="1"/>
              <a:t>apollonius</a:t>
            </a:r>
            <a:r>
              <a:rPr lang="zh-CN" altLang="en-US" dirty="0"/>
              <a:t>图。</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24</a:t>
            </a:fld>
            <a:endParaRPr lang="zh-CN" altLang="en-US"/>
          </a:p>
        </p:txBody>
      </p:sp>
    </p:spTree>
    <p:extLst>
      <p:ext uri="{BB962C8B-B14F-4D97-AF65-F5344CB8AC3E}">
        <p14:creationId xmlns:p14="http://schemas.microsoft.com/office/powerpoint/2010/main" val="3009783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我们在文章中提出了一个顶点定位，边追踪，面构建的三段式算法</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25</a:t>
            </a:fld>
            <a:endParaRPr lang="zh-CN" altLang="en-US"/>
          </a:p>
        </p:txBody>
      </p:sp>
    </p:spTree>
    <p:extLst>
      <p:ext uri="{BB962C8B-B14F-4D97-AF65-F5344CB8AC3E}">
        <p14:creationId xmlns:p14="http://schemas.microsoft.com/office/powerpoint/2010/main" val="1224927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我们采用格子细分的方式定位</a:t>
            </a:r>
            <a:r>
              <a:rPr lang="en-US" altLang="zh-CN" dirty="0" err="1"/>
              <a:t>apollonius</a:t>
            </a:r>
            <a:r>
              <a:rPr lang="zh-CN" altLang="en-US" dirty="0"/>
              <a:t>顶点的位置</a:t>
            </a:r>
            <a:endParaRPr lang="en-US" altLang="zh-CN" dirty="0"/>
          </a:p>
          <a:p>
            <a:r>
              <a:rPr lang="zh-CN" altLang="en-US" dirty="0"/>
              <a:t>当格子细分好以后，每个种子点都可以给每个格子提供一个距离范围，</a:t>
            </a:r>
            <a:endParaRPr lang="en-US" altLang="zh-CN" dirty="0"/>
          </a:p>
          <a:p>
            <a:r>
              <a:rPr lang="zh-CN" altLang="en-US" dirty="0"/>
              <a:t>每个格子只保留距离其最近的种子点的信息，</a:t>
            </a:r>
            <a:endParaRPr lang="en-US" altLang="zh-CN" dirty="0"/>
          </a:p>
          <a:p>
            <a:r>
              <a:rPr lang="zh-CN" altLang="en-US" dirty="0"/>
              <a:t>种子点的数量少于</a:t>
            </a:r>
            <a:r>
              <a:rPr lang="en-US" altLang="zh-CN" dirty="0"/>
              <a:t>4</a:t>
            </a:r>
            <a:r>
              <a:rPr lang="zh-CN" altLang="en-US" dirty="0"/>
              <a:t>，说明此格子不会有顶点，直接删除；</a:t>
            </a:r>
            <a:endParaRPr lang="en-US" altLang="zh-CN" dirty="0"/>
          </a:p>
          <a:p>
            <a:r>
              <a:rPr lang="zh-CN" altLang="en-US" dirty="0"/>
              <a:t>若等于四，说明可能存在，那我们解方程计算验证，</a:t>
            </a:r>
            <a:endParaRPr lang="en-US" altLang="zh-CN" dirty="0"/>
          </a:p>
          <a:p>
            <a:r>
              <a:rPr lang="zh-CN" altLang="en-US" dirty="0"/>
              <a:t>若大于四，我们继续此格子并将其细分，然后更新每个细分后的格子内种子点的信息。</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26</a:t>
            </a:fld>
            <a:endParaRPr lang="zh-CN" altLang="en-US"/>
          </a:p>
        </p:txBody>
      </p:sp>
    </p:spTree>
    <p:extLst>
      <p:ext uri="{BB962C8B-B14F-4D97-AF65-F5344CB8AC3E}">
        <p14:creationId xmlns:p14="http://schemas.microsoft.com/office/powerpoint/2010/main" val="4086028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在计算每个格子的种子点的信息的时候，我们提出类迪杰斯特拉算法的距离传播算法。每个种子点开始只更新其所在的格子的信息，然后慢慢往外延伸，不断地更新所有的格子的信息</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27</a:t>
            </a:fld>
            <a:endParaRPr lang="zh-CN" altLang="en-US"/>
          </a:p>
        </p:txBody>
      </p:sp>
    </p:spTree>
    <p:extLst>
      <p:ext uri="{BB962C8B-B14F-4D97-AF65-F5344CB8AC3E}">
        <p14:creationId xmlns:p14="http://schemas.microsoft.com/office/powerpoint/2010/main" val="3610879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为了快速的删减格子，我们除了根据种子点的数量删减格子，我们还计制定了更加快速的删减规则。</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28</a:t>
            </a:fld>
            <a:endParaRPr lang="zh-CN" altLang="en-US"/>
          </a:p>
        </p:txBody>
      </p:sp>
    </p:spTree>
    <p:extLst>
      <p:ext uri="{BB962C8B-B14F-4D97-AF65-F5344CB8AC3E}">
        <p14:creationId xmlns:p14="http://schemas.microsoft.com/office/powerpoint/2010/main" val="4281920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在计算</a:t>
            </a:r>
            <a:r>
              <a:rPr lang="en-US" altLang="zh-CN" dirty="0" err="1"/>
              <a:t>apollonius</a:t>
            </a:r>
            <a:r>
              <a:rPr lang="zh-CN" altLang="en-US" dirty="0"/>
              <a:t>图的边的时候，我们根据前面总结的</a:t>
            </a:r>
            <a:r>
              <a:rPr lang="en-US" altLang="zh-CN" dirty="0" err="1"/>
              <a:t>apollonius</a:t>
            </a:r>
            <a:r>
              <a:rPr lang="zh-CN" altLang="en-US" dirty="0"/>
              <a:t>图边的链接关系，将</a:t>
            </a:r>
            <a:r>
              <a:rPr lang="en-US" altLang="zh-CN" dirty="0" err="1"/>
              <a:t>apollonius</a:t>
            </a:r>
            <a:r>
              <a:rPr lang="zh-CN" altLang="en-US" dirty="0"/>
              <a:t>图顶点相连。并使用均匀的点序列来表示每一条</a:t>
            </a:r>
            <a:r>
              <a:rPr lang="en-US" altLang="zh-CN" dirty="0" err="1"/>
              <a:t>apollonius</a:t>
            </a:r>
            <a:r>
              <a:rPr lang="zh-CN" altLang="en-US" dirty="0"/>
              <a:t>的边。</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29</a:t>
            </a:fld>
            <a:endParaRPr lang="zh-CN" altLang="en-US"/>
          </a:p>
        </p:txBody>
      </p:sp>
    </p:spTree>
    <p:extLst>
      <p:ext uri="{BB962C8B-B14F-4D97-AF65-F5344CB8AC3E}">
        <p14:creationId xmlns:p14="http://schemas.microsoft.com/office/powerpoint/2010/main" val="3246756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3</a:t>
            </a:fld>
            <a:endParaRPr lang="zh-CN" altLang="en-US"/>
          </a:p>
        </p:txBody>
      </p:sp>
    </p:spTree>
    <p:extLst>
      <p:ext uri="{BB962C8B-B14F-4D97-AF65-F5344CB8AC3E}">
        <p14:creationId xmlns:p14="http://schemas.microsoft.com/office/powerpoint/2010/main" val="3897955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为了更好的表示</a:t>
            </a:r>
            <a:r>
              <a:rPr lang="en-US" altLang="zh-CN" dirty="0" err="1"/>
              <a:t>apollonius</a:t>
            </a:r>
            <a:r>
              <a:rPr lang="zh-CN" altLang="en-US" dirty="0"/>
              <a:t>图的面，我们使用高质量的三角形网格结构来表示</a:t>
            </a:r>
            <a:r>
              <a:rPr lang="en-US" altLang="zh-CN" dirty="0" err="1"/>
              <a:t>apollonius</a:t>
            </a:r>
            <a:r>
              <a:rPr lang="zh-CN" altLang="en-US" dirty="0"/>
              <a:t>图的曲面，我们首先将曲面投影到中垂面上，让后计算带密度的质心</a:t>
            </a:r>
            <a:r>
              <a:rPr lang="en-US" altLang="zh-CN" dirty="0" err="1"/>
              <a:t>voronoi</a:t>
            </a:r>
            <a:r>
              <a:rPr lang="zh-CN" altLang="en-US" dirty="0"/>
              <a:t>图，最后将计算好的质心维诺图投影回去曲面</a:t>
            </a:r>
            <a:endParaRPr lang="en-US" altLang="zh-CN" dirty="0"/>
          </a:p>
          <a:p>
            <a:r>
              <a:rPr lang="zh-CN" altLang="en-US" dirty="0"/>
              <a:t>我们在文章中论证了曲面与中垂面上的点一对对应的关系</a:t>
            </a:r>
            <a:endParaRPr lang="en-US" altLang="zh-CN" dirty="0"/>
          </a:p>
          <a:p>
            <a:r>
              <a:rPr lang="zh-CN" altLang="en-US" dirty="0"/>
              <a:t>并计算出投影点周围的面积极小值的比值，以此来定义</a:t>
            </a:r>
            <a:r>
              <a:rPr lang="en-US" altLang="zh-CN" dirty="0"/>
              <a:t>CVT</a:t>
            </a:r>
            <a:r>
              <a:rPr lang="zh-CN" altLang="en-US" dirty="0"/>
              <a:t>中的密度。</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30</a:t>
            </a:fld>
            <a:endParaRPr lang="zh-CN" altLang="en-US"/>
          </a:p>
        </p:txBody>
      </p:sp>
    </p:spTree>
    <p:extLst>
      <p:ext uri="{BB962C8B-B14F-4D97-AF65-F5344CB8AC3E}">
        <p14:creationId xmlns:p14="http://schemas.microsoft.com/office/powerpoint/2010/main" val="2126520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这是随机生成的</a:t>
            </a:r>
            <a:r>
              <a:rPr lang="en-US" altLang="zh-CN" dirty="0"/>
              <a:t>100-1000</a:t>
            </a:r>
            <a:r>
              <a:rPr lang="zh-CN" altLang="en-US" dirty="0"/>
              <a:t>个种子点生成的</a:t>
            </a:r>
            <a:r>
              <a:rPr lang="en-US" altLang="zh-CN" dirty="0" err="1"/>
              <a:t>apollonius</a:t>
            </a:r>
            <a:r>
              <a:rPr lang="zh-CN" altLang="en-US" dirty="0"/>
              <a:t>图结构。</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31</a:t>
            </a:fld>
            <a:endParaRPr lang="zh-CN" altLang="en-US"/>
          </a:p>
        </p:txBody>
      </p:sp>
    </p:spTree>
    <p:extLst>
      <p:ext uri="{BB962C8B-B14F-4D97-AF65-F5344CB8AC3E}">
        <p14:creationId xmlns:p14="http://schemas.microsoft.com/office/powerpoint/2010/main" val="1752478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这是我们算法的时间，主要由顶点定位，边追踪，面构建三部分时间组成，算法时间基本呈线性增长。</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32</a:t>
            </a:fld>
            <a:endParaRPr lang="zh-CN" altLang="en-US"/>
          </a:p>
        </p:txBody>
      </p:sp>
    </p:spTree>
    <p:extLst>
      <p:ext uri="{BB962C8B-B14F-4D97-AF65-F5344CB8AC3E}">
        <p14:creationId xmlns:p14="http://schemas.microsoft.com/office/powerpoint/2010/main" val="976914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我们在实验中给每个种子点的权重乘了一个系数，当系数很大的时，必然会让一些权重很大的种子点吞并掉周围的种子点，整个结构也会越开越简化，结果也验证了这种有趣的想法。</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33</a:t>
            </a:fld>
            <a:endParaRPr lang="zh-CN" altLang="en-US"/>
          </a:p>
        </p:txBody>
      </p:sp>
    </p:spTree>
    <p:extLst>
      <p:ext uri="{BB962C8B-B14F-4D97-AF65-F5344CB8AC3E}">
        <p14:creationId xmlns:p14="http://schemas.microsoft.com/office/powerpoint/2010/main" val="3607075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我们利用五个常用标准来检验我们的三角网格的质量，五个标准的数值越接近</a:t>
            </a:r>
            <a:r>
              <a:rPr lang="en-US" altLang="zh-CN" dirty="0"/>
              <a:t>1</a:t>
            </a:r>
            <a:r>
              <a:rPr lang="zh-CN" altLang="en-US" dirty="0"/>
              <a:t>，说明三角形越接近正三角形。实验结果表明，我的的网格质量还是很高的。</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34</a:t>
            </a:fld>
            <a:endParaRPr lang="zh-CN" altLang="en-US"/>
          </a:p>
        </p:txBody>
      </p:sp>
    </p:spTree>
    <p:extLst>
      <p:ext uri="{BB962C8B-B14F-4D97-AF65-F5344CB8AC3E}">
        <p14:creationId xmlns:p14="http://schemas.microsoft.com/office/powerpoint/2010/main" val="2108557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我们最后将质心</a:t>
            </a:r>
            <a:r>
              <a:rPr lang="en-US" altLang="zh-CN" dirty="0" err="1"/>
              <a:t>voronoi</a:t>
            </a:r>
            <a:r>
              <a:rPr lang="zh-CN" altLang="en-US" dirty="0"/>
              <a:t>图推广到质心</a:t>
            </a:r>
            <a:r>
              <a:rPr lang="en-US" altLang="zh-CN" dirty="0" err="1"/>
              <a:t>apollonius</a:t>
            </a:r>
            <a:r>
              <a:rPr lang="zh-CN" altLang="en-US" dirty="0"/>
              <a:t>图；</a:t>
            </a:r>
            <a:endParaRPr lang="en-US" altLang="zh-CN" dirty="0"/>
          </a:p>
          <a:p>
            <a:r>
              <a:rPr lang="zh-CN" altLang="en-US" dirty="0"/>
              <a:t>该公式可以推导出质心</a:t>
            </a:r>
            <a:r>
              <a:rPr lang="en-US" altLang="zh-CN" dirty="0" err="1"/>
              <a:t>voronoi</a:t>
            </a:r>
            <a:r>
              <a:rPr lang="zh-CN" altLang="en-US" dirty="0"/>
              <a:t>图</a:t>
            </a:r>
            <a:endParaRPr lang="en-US" altLang="zh-CN" dirty="0"/>
          </a:p>
          <a:p>
            <a:r>
              <a:rPr lang="zh-CN" altLang="en-US" dirty="0"/>
              <a:t>我的导师辛士庆老师在其质心</a:t>
            </a:r>
            <a:r>
              <a:rPr lang="en-US" altLang="zh-CN" dirty="0"/>
              <a:t>power</a:t>
            </a:r>
            <a:r>
              <a:rPr lang="zh-CN" altLang="en-US" dirty="0"/>
              <a:t>图的文章中，将传统的</a:t>
            </a:r>
            <a:r>
              <a:rPr lang="en-US" altLang="zh-CN" dirty="0"/>
              <a:t>CVT</a:t>
            </a:r>
            <a:r>
              <a:rPr lang="zh-CN" altLang="en-US" dirty="0"/>
              <a:t>的计算公式推广到了质心</a:t>
            </a:r>
            <a:r>
              <a:rPr lang="en-US" altLang="zh-CN" dirty="0"/>
              <a:t>power</a:t>
            </a:r>
            <a:r>
              <a:rPr lang="zh-CN" altLang="en-US" dirty="0"/>
              <a:t>图</a:t>
            </a:r>
            <a:endParaRPr lang="en-US" altLang="zh-CN" dirty="0"/>
          </a:p>
          <a:p>
            <a:r>
              <a:rPr lang="zh-CN" altLang="en-US" dirty="0"/>
              <a:t>我们在本文中将质心</a:t>
            </a:r>
            <a:r>
              <a:rPr lang="en-US" altLang="zh-CN" dirty="0" err="1"/>
              <a:t>voronoi</a:t>
            </a:r>
            <a:r>
              <a:rPr lang="zh-CN" altLang="en-US" dirty="0"/>
              <a:t>图推广到质心</a:t>
            </a:r>
            <a:r>
              <a:rPr lang="en-US" altLang="zh-CN" dirty="0" err="1"/>
              <a:t>apollonius</a:t>
            </a:r>
            <a:r>
              <a:rPr lang="zh-CN" altLang="en-US" dirty="0"/>
              <a:t>图。</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35</a:t>
            </a:fld>
            <a:endParaRPr lang="zh-CN" altLang="en-US"/>
          </a:p>
        </p:txBody>
      </p:sp>
    </p:spTree>
    <p:extLst>
      <p:ext uri="{BB962C8B-B14F-4D97-AF65-F5344CB8AC3E}">
        <p14:creationId xmlns:p14="http://schemas.microsoft.com/office/powerpoint/2010/main" val="3498506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36</a:t>
            </a:fld>
            <a:endParaRPr lang="zh-CN" altLang="en-US"/>
          </a:p>
        </p:txBody>
      </p:sp>
    </p:spTree>
    <p:extLst>
      <p:ext uri="{BB962C8B-B14F-4D97-AF65-F5344CB8AC3E}">
        <p14:creationId xmlns:p14="http://schemas.microsoft.com/office/powerpoint/2010/main" val="11738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37</a:t>
            </a:fld>
            <a:endParaRPr lang="zh-CN" altLang="en-US"/>
          </a:p>
        </p:txBody>
      </p:sp>
    </p:spTree>
    <p:extLst>
      <p:ext uri="{BB962C8B-B14F-4D97-AF65-F5344CB8AC3E}">
        <p14:creationId xmlns:p14="http://schemas.microsoft.com/office/powerpoint/2010/main" val="663651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在实际应用中，</a:t>
            </a:r>
            <a:r>
              <a:rPr lang="en-US" altLang="zh-CN" dirty="0" err="1"/>
              <a:t>apollonius</a:t>
            </a:r>
            <a:r>
              <a:rPr lang="zh-CN" altLang="en-US" dirty="0"/>
              <a:t>图常被用于物质分子的空间结构分析</a:t>
            </a:r>
            <a:endParaRPr lang="en-US" altLang="zh-CN" dirty="0"/>
          </a:p>
          <a:p>
            <a:r>
              <a:rPr lang="zh-CN" altLang="en-US" dirty="0"/>
              <a:t>例如：蛋白质分子结构</a:t>
            </a:r>
            <a:endParaRPr lang="en-US" altLang="zh-CN" dirty="0"/>
          </a:p>
          <a:p>
            <a:r>
              <a:rPr lang="zh-CN" altLang="en-US" dirty="0"/>
              <a:t>图中所示是一些病毒的照片</a:t>
            </a:r>
            <a:endParaRPr lang="en-US" altLang="zh-CN"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4</a:t>
            </a:fld>
            <a:endParaRPr lang="zh-CN" altLang="en-US"/>
          </a:p>
        </p:txBody>
      </p:sp>
    </p:spTree>
    <p:extLst>
      <p:ext uri="{BB962C8B-B14F-4D97-AF65-F5344CB8AC3E}">
        <p14:creationId xmlns:p14="http://schemas.microsoft.com/office/powerpoint/2010/main" val="2812551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病毒一般是由核酸以及蛋白质分子构成</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5</a:t>
            </a:fld>
            <a:endParaRPr lang="zh-CN" altLang="en-US"/>
          </a:p>
        </p:txBody>
      </p:sp>
    </p:spTree>
    <p:extLst>
      <p:ext uri="{BB962C8B-B14F-4D97-AF65-F5344CB8AC3E}">
        <p14:creationId xmlns:p14="http://schemas.microsoft.com/office/powerpoint/2010/main" val="204191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每个蛋白质分子往往又是有不同的原子元素构成，他们通过一定的相互作用力结合在一起</a:t>
            </a:r>
            <a:endParaRPr lang="en-US" altLang="zh-CN"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6</a:t>
            </a:fld>
            <a:endParaRPr lang="zh-CN" altLang="en-US"/>
          </a:p>
        </p:txBody>
      </p:sp>
    </p:spTree>
    <p:extLst>
      <p:ext uri="{BB962C8B-B14F-4D97-AF65-F5344CB8AC3E}">
        <p14:creationId xmlns:p14="http://schemas.microsoft.com/office/powerpoint/2010/main" val="4024412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为了分析某些蛋白质分子的空间结构，大家往往将每个原子看做等价的点，通过使用三维的</a:t>
            </a:r>
            <a:r>
              <a:rPr lang="en-US" altLang="zh-CN" dirty="0"/>
              <a:t>Voronoi</a:t>
            </a:r>
            <a:r>
              <a:rPr lang="zh-CN" altLang="en-US" dirty="0"/>
              <a:t>图来分析验证蛋白质分子的空间结构</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7</a:t>
            </a:fld>
            <a:endParaRPr lang="zh-CN" altLang="en-US"/>
          </a:p>
        </p:txBody>
      </p:sp>
    </p:spTree>
    <p:extLst>
      <p:ext uri="{BB962C8B-B14F-4D97-AF65-F5344CB8AC3E}">
        <p14:creationId xmlns:p14="http://schemas.microsoft.com/office/powerpoint/2010/main" val="693739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但是，根据元素周期表我们可以了解，每种原子的大小是不同的，也就是说每个原子所能控制的区域理论上应该是和原子的大小成一定比例的关系的，而不是单纯的将他们看做等价的点</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8</a:t>
            </a:fld>
            <a:endParaRPr lang="zh-CN" altLang="en-US"/>
          </a:p>
        </p:txBody>
      </p:sp>
    </p:spTree>
    <p:extLst>
      <p:ext uri="{BB962C8B-B14F-4D97-AF65-F5344CB8AC3E}">
        <p14:creationId xmlns:p14="http://schemas.microsoft.com/office/powerpoint/2010/main" val="289550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如果我们给每个原子附加上半径的属性，那么三维的</a:t>
            </a:r>
            <a:r>
              <a:rPr lang="en-US" altLang="zh-CN" dirty="0" err="1"/>
              <a:t>apollonius</a:t>
            </a:r>
            <a:r>
              <a:rPr lang="zh-CN" altLang="en-US" dirty="0"/>
              <a:t>图应该是一种更好的分析空间结构的工具。</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9</a:t>
            </a:fld>
            <a:endParaRPr lang="zh-CN" altLang="en-US"/>
          </a:p>
        </p:txBody>
      </p:sp>
    </p:spTree>
    <p:extLst>
      <p:ext uri="{BB962C8B-B14F-4D97-AF65-F5344CB8AC3E}">
        <p14:creationId xmlns:p14="http://schemas.microsoft.com/office/powerpoint/2010/main" val="243639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609766-9517-405E-8B12-6CDE59B22D2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18E5E19-BDFC-465F-B2E8-D071A1952E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071E92F-80FD-4A1F-94AD-2B44F315692C}"/>
              </a:ext>
            </a:extLst>
          </p:cNvPr>
          <p:cNvSpPr>
            <a:spLocks noGrp="1"/>
          </p:cNvSpPr>
          <p:nvPr>
            <p:ph type="dt" sz="half" idx="10"/>
          </p:nvPr>
        </p:nvSpPr>
        <p:spPr/>
        <p:txBody>
          <a:bodyPr/>
          <a:lstStyle/>
          <a:p>
            <a:fld id="{37E9679F-694D-4778-BE87-E30CC38E43F6}" type="datetime1">
              <a:rPr lang="zh-CN" altLang="en-US" smtClean="0"/>
              <a:t>2021/9/25</a:t>
            </a:fld>
            <a:endParaRPr lang="zh-CN" altLang="en-US"/>
          </a:p>
        </p:txBody>
      </p:sp>
      <p:sp>
        <p:nvSpPr>
          <p:cNvPr id="5" name="页脚占位符 4">
            <a:extLst>
              <a:ext uri="{FF2B5EF4-FFF2-40B4-BE49-F238E27FC236}">
                <a16:creationId xmlns:a16="http://schemas.microsoft.com/office/drawing/2014/main" id="{B29FFB89-3D1E-4C93-AB3E-69A18F2246AF}"/>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931E808A-00C6-4E32-9CEE-BCF0D668132E}"/>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389350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B9415-FBA4-4037-95F1-CA396EF123B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5227C3D-4674-4B63-AAE5-6D3924F2252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480A99-D74E-4CD0-AFDE-92A10B200430}"/>
              </a:ext>
            </a:extLst>
          </p:cNvPr>
          <p:cNvSpPr>
            <a:spLocks noGrp="1"/>
          </p:cNvSpPr>
          <p:nvPr>
            <p:ph type="dt" sz="half" idx="10"/>
          </p:nvPr>
        </p:nvSpPr>
        <p:spPr/>
        <p:txBody>
          <a:bodyPr/>
          <a:lstStyle/>
          <a:p>
            <a:fld id="{3EE32CBE-22F1-489B-A56B-20A40F37AC18}" type="datetime1">
              <a:rPr lang="zh-CN" altLang="en-US" smtClean="0"/>
              <a:t>2021/9/25</a:t>
            </a:fld>
            <a:endParaRPr lang="zh-CN" altLang="en-US"/>
          </a:p>
        </p:txBody>
      </p:sp>
      <p:sp>
        <p:nvSpPr>
          <p:cNvPr id="5" name="页脚占位符 4">
            <a:extLst>
              <a:ext uri="{FF2B5EF4-FFF2-40B4-BE49-F238E27FC236}">
                <a16:creationId xmlns:a16="http://schemas.microsoft.com/office/drawing/2014/main" id="{A17DD08E-93EF-4A9A-92CE-46DEDD4D5F78}"/>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381D38E5-0455-4E8C-909D-E10D6AAF20B9}"/>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1642391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8DAEC6F-26FF-47DA-A9C6-8C49A14D67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28C462F-22BD-4A0E-BD5D-131E83E43FA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B36B26-3936-4297-8522-62ADCCDBF098}"/>
              </a:ext>
            </a:extLst>
          </p:cNvPr>
          <p:cNvSpPr>
            <a:spLocks noGrp="1"/>
          </p:cNvSpPr>
          <p:nvPr>
            <p:ph type="dt" sz="half" idx="10"/>
          </p:nvPr>
        </p:nvSpPr>
        <p:spPr/>
        <p:txBody>
          <a:bodyPr/>
          <a:lstStyle/>
          <a:p>
            <a:fld id="{29FCCE04-3135-47D3-B046-3835EDCF058F}" type="datetime1">
              <a:rPr lang="zh-CN" altLang="en-US" smtClean="0"/>
              <a:t>2021/9/25</a:t>
            </a:fld>
            <a:endParaRPr lang="zh-CN" altLang="en-US"/>
          </a:p>
        </p:txBody>
      </p:sp>
      <p:sp>
        <p:nvSpPr>
          <p:cNvPr id="5" name="页脚占位符 4">
            <a:extLst>
              <a:ext uri="{FF2B5EF4-FFF2-40B4-BE49-F238E27FC236}">
                <a16:creationId xmlns:a16="http://schemas.microsoft.com/office/drawing/2014/main" id="{F5BB25AE-AA46-415D-9577-D6B7B72EB610}"/>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F6E21B07-9719-4DE9-9A6D-449B79363B10}"/>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1587824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FA1A9-8E99-4147-9435-0DFBDD0CE14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986C756-5C06-4224-9D96-16D70887DD9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35B623-5664-4901-87F2-87C3998C2B16}"/>
              </a:ext>
            </a:extLst>
          </p:cNvPr>
          <p:cNvSpPr>
            <a:spLocks noGrp="1"/>
          </p:cNvSpPr>
          <p:nvPr>
            <p:ph type="dt" sz="half" idx="10"/>
          </p:nvPr>
        </p:nvSpPr>
        <p:spPr/>
        <p:txBody>
          <a:bodyPr/>
          <a:lstStyle/>
          <a:p>
            <a:fld id="{39A621B3-BC9E-43EB-93C1-92D0894C96C6}" type="datetime1">
              <a:rPr lang="zh-CN" altLang="en-US" smtClean="0"/>
              <a:t>2021/9/25</a:t>
            </a:fld>
            <a:endParaRPr lang="zh-CN" altLang="en-US"/>
          </a:p>
        </p:txBody>
      </p:sp>
      <p:sp>
        <p:nvSpPr>
          <p:cNvPr id="5" name="页脚占位符 4">
            <a:extLst>
              <a:ext uri="{FF2B5EF4-FFF2-40B4-BE49-F238E27FC236}">
                <a16:creationId xmlns:a16="http://schemas.microsoft.com/office/drawing/2014/main" id="{FC24212E-10CD-493F-80FD-D356E05A2863}"/>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D27256C6-56CF-45C2-A313-BEFAF23D8C7D}"/>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1815754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3B6740-D144-49CC-BFCE-C5829E498C8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82DF3B0-4B01-43D5-911B-D70B0EA8D7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9953529-2C66-4EFC-91AB-0360E574F16C}"/>
              </a:ext>
            </a:extLst>
          </p:cNvPr>
          <p:cNvSpPr>
            <a:spLocks noGrp="1"/>
          </p:cNvSpPr>
          <p:nvPr>
            <p:ph type="dt" sz="half" idx="10"/>
          </p:nvPr>
        </p:nvSpPr>
        <p:spPr/>
        <p:txBody>
          <a:bodyPr/>
          <a:lstStyle/>
          <a:p>
            <a:fld id="{FB2DD412-88D5-48B2-87AA-107CA33B44DA}" type="datetime1">
              <a:rPr lang="zh-CN" altLang="en-US" smtClean="0"/>
              <a:t>2021/9/25</a:t>
            </a:fld>
            <a:endParaRPr lang="zh-CN" altLang="en-US"/>
          </a:p>
        </p:txBody>
      </p:sp>
      <p:sp>
        <p:nvSpPr>
          <p:cNvPr id="5" name="页脚占位符 4">
            <a:extLst>
              <a:ext uri="{FF2B5EF4-FFF2-40B4-BE49-F238E27FC236}">
                <a16:creationId xmlns:a16="http://schemas.microsoft.com/office/drawing/2014/main" id="{B42842A2-A35E-44CD-9084-11FA36B51CA9}"/>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DB57A428-5B9D-4D7D-A098-841F52423F9D}"/>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191576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4027E6-EB4D-431A-91F4-DFDA40A60BF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0B1EC33-6D8F-47EC-8CE3-A1C5829C5A4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82D3BB5-6BDD-48FB-A868-CBCB219D767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CB37375-8377-4562-A7B6-46774A1AED56}"/>
              </a:ext>
            </a:extLst>
          </p:cNvPr>
          <p:cNvSpPr>
            <a:spLocks noGrp="1"/>
          </p:cNvSpPr>
          <p:nvPr>
            <p:ph type="dt" sz="half" idx="10"/>
          </p:nvPr>
        </p:nvSpPr>
        <p:spPr/>
        <p:txBody>
          <a:bodyPr/>
          <a:lstStyle/>
          <a:p>
            <a:fld id="{01BD9AF7-84E3-415D-A17A-D1BA504A0A88}" type="datetime1">
              <a:rPr lang="zh-CN" altLang="en-US" smtClean="0"/>
              <a:t>2021/9/25</a:t>
            </a:fld>
            <a:endParaRPr lang="zh-CN" altLang="en-US"/>
          </a:p>
        </p:txBody>
      </p:sp>
      <p:sp>
        <p:nvSpPr>
          <p:cNvPr id="6" name="页脚占位符 5">
            <a:extLst>
              <a:ext uri="{FF2B5EF4-FFF2-40B4-BE49-F238E27FC236}">
                <a16:creationId xmlns:a16="http://schemas.microsoft.com/office/drawing/2014/main" id="{8E0101DC-DE7D-45C8-865B-79E39886785F}"/>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7" name="灯片编号占位符 6">
            <a:extLst>
              <a:ext uri="{FF2B5EF4-FFF2-40B4-BE49-F238E27FC236}">
                <a16:creationId xmlns:a16="http://schemas.microsoft.com/office/drawing/2014/main" id="{BB53EC2E-599C-427E-B628-30352E8FE3D7}"/>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3953282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5DF9D-27CD-45D0-86C1-C9A14D260F7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81AC41-EAF6-4330-ACE6-6597C249D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ECCB5A0-07E5-4BC4-B0CF-69DF50573F5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1182352-4B6E-4D65-905D-C4E4325E12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00E6D3D-CBC1-4B3D-B7F2-DDD768B2449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F64B01C-2075-41C9-AAEE-AD447E6F1D65}"/>
              </a:ext>
            </a:extLst>
          </p:cNvPr>
          <p:cNvSpPr>
            <a:spLocks noGrp="1"/>
          </p:cNvSpPr>
          <p:nvPr>
            <p:ph type="dt" sz="half" idx="10"/>
          </p:nvPr>
        </p:nvSpPr>
        <p:spPr/>
        <p:txBody>
          <a:bodyPr/>
          <a:lstStyle/>
          <a:p>
            <a:fld id="{D740D8F8-452B-4A26-B919-FCB90EA1B902}" type="datetime1">
              <a:rPr lang="zh-CN" altLang="en-US" smtClean="0"/>
              <a:t>2021/9/25</a:t>
            </a:fld>
            <a:endParaRPr lang="zh-CN" altLang="en-US"/>
          </a:p>
        </p:txBody>
      </p:sp>
      <p:sp>
        <p:nvSpPr>
          <p:cNvPr id="8" name="页脚占位符 7">
            <a:extLst>
              <a:ext uri="{FF2B5EF4-FFF2-40B4-BE49-F238E27FC236}">
                <a16:creationId xmlns:a16="http://schemas.microsoft.com/office/drawing/2014/main" id="{16F9B7C5-AB25-49E3-95CB-407D1E905EEA}"/>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9" name="灯片编号占位符 8">
            <a:extLst>
              <a:ext uri="{FF2B5EF4-FFF2-40B4-BE49-F238E27FC236}">
                <a16:creationId xmlns:a16="http://schemas.microsoft.com/office/drawing/2014/main" id="{3BB119DB-700B-40F4-B962-96BA34BC3294}"/>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4097260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C5AF7-D7A2-4D81-8C18-85F9A5A4D19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35A04D8-88DA-464F-BCCF-D3F6695CCE04}"/>
              </a:ext>
            </a:extLst>
          </p:cNvPr>
          <p:cNvSpPr>
            <a:spLocks noGrp="1"/>
          </p:cNvSpPr>
          <p:nvPr>
            <p:ph type="dt" sz="half" idx="10"/>
          </p:nvPr>
        </p:nvSpPr>
        <p:spPr/>
        <p:txBody>
          <a:bodyPr/>
          <a:lstStyle/>
          <a:p>
            <a:fld id="{6F854ED1-471E-4C69-93AA-FBE6A99D7A5E}" type="datetime1">
              <a:rPr lang="zh-CN" altLang="en-US" smtClean="0"/>
              <a:t>2021/9/25</a:t>
            </a:fld>
            <a:endParaRPr lang="zh-CN" altLang="en-US"/>
          </a:p>
        </p:txBody>
      </p:sp>
      <p:sp>
        <p:nvSpPr>
          <p:cNvPr id="4" name="页脚占位符 3">
            <a:extLst>
              <a:ext uri="{FF2B5EF4-FFF2-40B4-BE49-F238E27FC236}">
                <a16:creationId xmlns:a16="http://schemas.microsoft.com/office/drawing/2014/main" id="{079A3670-2593-49C6-AA2D-813AEF8739C2}"/>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5" name="灯片编号占位符 4">
            <a:extLst>
              <a:ext uri="{FF2B5EF4-FFF2-40B4-BE49-F238E27FC236}">
                <a16:creationId xmlns:a16="http://schemas.microsoft.com/office/drawing/2014/main" id="{A07A27F2-BAB1-4649-B7E3-785D70206E8A}"/>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2434711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6840ABA-7E60-463C-BC1C-457BF28C04EE}"/>
              </a:ext>
            </a:extLst>
          </p:cNvPr>
          <p:cNvSpPr>
            <a:spLocks noGrp="1"/>
          </p:cNvSpPr>
          <p:nvPr>
            <p:ph type="dt" sz="half" idx="10"/>
          </p:nvPr>
        </p:nvSpPr>
        <p:spPr/>
        <p:txBody>
          <a:bodyPr/>
          <a:lstStyle/>
          <a:p>
            <a:fld id="{34281B4B-6B0B-4C91-BBF6-44365A3EE2F2}" type="datetime1">
              <a:rPr lang="zh-CN" altLang="en-US" smtClean="0"/>
              <a:t>2021/9/25</a:t>
            </a:fld>
            <a:endParaRPr lang="zh-CN" altLang="en-US"/>
          </a:p>
        </p:txBody>
      </p:sp>
      <p:sp>
        <p:nvSpPr>
          <p:cNvPr id="3" name="页脚占位符 2">
            <a:extLst>
              <a:ext uri="{FF2B5EF4-FFF2-40B4-BE49-F238E27FC236}">
                <a16:creationId xmlns:a16="http://schemas.microsoft.com/office/drawing/2014/main" id="{26ACC34C-536E-4A88-AAAB-D4ED3230D97A}"/>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4" name="灯片编号占位符 3">
            <a:extLst>
              <a:ext uri="{FF2B5EF4-FFF2-40B4-BE49-F238E27FC236}">
                <a16:creationId xmlns:a16="http://schemas.microsoft.com/office/drawing/2014/main" id="{5D16C5C1-9FBB-4DF2-B9F3-146AED2A86AC}"/>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4261936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B6D0E-158A-442B-94DD-450BC901298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14E080B-DB12-40E7-945C-359BB59D85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982D6CA-58F7-40CB-BD66-6EEA6FED3E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F70FA53-CD18-4952-92DF-B18A46576FEE}"/>
              </a:ext>
            </a:extLst>
          </p:cNvPr>
          <p:cNvSpPr>
            <a:spLocks noGrp="1"/>
          </p:cNvSpPr>
          <p:nvPr>
            <p:ph type="dt" sz="half" idx="10"/>
          </p:nvPr>
        </p:nvSpPr>
        <p:spPr/>
        <p:txBody>
          <a:bodyPr/>
          <a:lstStyle/>
          <a:p>
            <a:fld id="{F6DC4966-8243-4F8C-A1B0-BE32A0E8F762}" type="datetime1">
              <a:rPr lang="zh-CN" altLang="en-US" smtClean="0"/>
              <a:t>2021/9/25</a:t>
            </a:fld>
            <a:endParaRPr lang="zh-CN" altLang="en-US"/>
          </a:p>
        </p:txBody>
      </p:sp>
      <p:sp>
        <p:nvSpPr>
          <p:cNvPr id="6" name="页脚占位符 5">
            <a:extLst>
              <a:ext uri="{FF2B5EF4-FFF2-40B4-BE49-F238E27FC236}">
                <a16:creationId xmlns:a16="http://schemas.microsoft.com/office/drawing/2014/main" id="{980647FF-2A77-4A26-B9B2-B10325564659}"/>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7" name="灯片编号占位符 6">
            <a:extLst>
              <a:ext uri="{FF2B5EF4-FFF2-40B4-BE49-F238E27FC236}">
                <a16:creationId xmlns:a16="http://schemas.microsoft.com/office/drawing/2014/main" id="{2036391B-CCE6-4760-94F3-6E5903EF3215}"/>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1294180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903FD-26BD-458A-8FD7-173F43B3642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8EC111-D284-4A43-B714-8EEA892618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340BBF-82BD-4C0D-87BB-3F8EBB4055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28CDB1B-91F3-4D35-99EE-DF1B01D64299}"/>
              </a:ext>
            </a:extLst>
          </p:cNvPr>
          <p:cNvSpPr>
            <a:spLocks noGrp="1"/>
          </p:cNvSpPr>
          <p:nvPr>
            <p:ph type="dt" sz="half" idx="10"/>
          </p:nvPr>
        </p:nvSpPr>
        <p:spPr/>
        <p:txBody>
          <a:bodyPr/>
          <a:lstStyle/>
          <a:p>
            <a:fld id="{FF1EEAD0-B827-4A44-9C66-5B51847E5674}" type="datetime1">
              <a:rPr lang="zh-CN" altLang="en-US" smtClean="0"/>
              <a:t>2021/9/25</a:t>
            </a:fld>
            <a:endParaRPr lang="zh-CN" altLang="en-US"/>
          </a:p>
        </p:txBody>
      </p:sp>
      <p:sp>
        <p:nvSpPr>
          <p:cNvPr id="6" name="页脚占位符 5">
            <a:extLst>
              <a:ext uri="{FF2B5EF4-FFF2-40B4-BE49-F238E27FC236}">
                <a16:creationId xmlns:a16="http://schemas.microsoft.com/office/drawing/2014/main" id="{66B0CD12-8714-46F7-9F97-1CCA81758EED}"/>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7" name="灯片编号占位符 6">
            <a:extLst>
              <a:ext uri="{FF2B5EF4-FFF2-40B4-BE49-F238E27FC236}">
                <a16:creationId xmlns:a16="http://schemas.microsoft.com/office/drawing/2014/main" id="{1FB55A05-484E-4560-BB84-AC903B096377}"/>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70653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5B7C745-2E4D-4CDE-BC6B-BA1D219210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AD18F7-406D-421C-B411-C1D13EC140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0EB737-FB0D-4730-922C-CB44C59455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162C2B-8BD9-4E99-9BF0-F6E29E1FA3A4}" type="datetime1">
              <a:rPr lang="zh-CN" altLang="en-US" smtClean="0"/>
              <a:t>2021/9/25</a:t>
            </a:fld>
            <a:endParaRPr lang="zh-CN" altLang="en-US"/>
          </a:p>
        </p:txBody>
      </p:sp>
      <p:sp>
        <p:nvSpPr>
          <p:cNvPr id="5" name="页脚占位符 4">
            <a:extLst>
              <a:ext uri="{FF2B5EF4-FFF2-40B4-BE49-F238E27FC236}">
                <a16:creationId xmlns:a16="http://schemas.microsoft.com/office/drawing/2014/main" id="{F0B5A2BC-27B1-4515-92DD-93823E47A0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48EC26DF-AACD-496C-9BFF-FEBCDA83E9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27483664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9.gif"/><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1.gif"/><Relationship Id="rId4" Type="http://schemas.openxmlformats.org/officeDocument/2006/relationships/image" Target="../media/image30.gif"/></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gif"/><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eg"/><Relationship Id="rId3" Type="http://schemas.openxmlformats.org/officeDocument/2006/relationships/image" Target="../media/image1.jpeg"/><Relationship Id="rId7" Type="http://schemas.openxmlformats.org/officeDocument/2006/relationships/image" Target="../media/image50.jpeg"/><Relationship Id="rId12"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jpeg"/><Relationship Id="rId7" Type="http://schemas.openxmlformats.org/officeDocument/2006/relationships/image" Target="../media/image61.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00.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2.jpeg"/><Relationship Id="rId4" Type="http://schemas.openxmlformats.org/officeDocument/2006/relationships/image" Target="../media/image510.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jpeg"/><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4.png"/><Relationship Id="rId4" Type="http://schemas.openxmlformats.org/officeDocument/2006/relationships/image" Target="../media/image67.png"/><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image" Target="../media/image1.jpe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30584-26BA-4433-BBEC-428194751CE9}"/>
              </a:ext>
            </a:extLst>
          </p:cNvPr>
          <p:cNvSpPr>
            <a:spLocks noGrp="1"/>
          </p:cNvSpPr>
          <p:nvPr>
            <p:ph type="ctrTitle"/>
          </p:nvPr>
        </p:nvSpPr>
        <p:spPr>
          <a:xfrm>
            <a:off x="2092752" y="2329866"/>
            <a:ext cx="8295586" cy="1288326"/>
          </a:xfrm>
        </p:spPr>
        <p:txBody>
          <a:bodyPr>
            <a:noAutofit/>
          </a:bodyPr>
          <a:lstStyle/>
          <a:p>
            <a:pPr algn="ctr"/>
            <a:r>
              <a:rPr lang="zh-CN" altLang="en-US" sz="4800" b="1" dirty="0">
                <a:latin typeface="宋体" panose="02010600030101010101" pitchFamily="2" charset="-122"/>
                <a:ea typeface="宋体" panose="02010600030101010101" pitchFamily="2" charset="-122"/>
              </a:rPr>
              <a:t>三维</a:t>
            </a:r>
            <a:r>
              <a:rPr lang="en-US" altLang="zh-CN" sz="4800" b="1" dirty="0">
                <a:latin typeface="宋体" panose="02010600030101010101" pitchFamily="2" charset="-122"/>
                <a:ea typeface="宋体" panose="02010600030101010101" pitchFamily="2" charset="-122"/>
              </a:rPr>
              <a:t>Apollonius</a:t>
            </a:r>
            <a:r>
              <a:rPr lang="zh-CN" altLang="en-US" sz="4800" b="1" dirty="0">
                <a:latin typeface="宋体" panose="02010600030101010101" pitchFamily="2" charset="-122"/>
                <a:ea typeface="宋体" panose="02010600030101010101" pitchFamily="2" charset="-122"/>
              </a:rPr>
              <a:t>图的快速计算</a:t>
            </a:r>
            <a:br>
              <a:rPr lang="en-US" altLang="zh-CN" sz="4400" b="1" dirty="0">
                <a:latin typeface="宋体" panose="02010600030101010101" pitchFamily="2" charset="-122"/>
                <a:ea typeface="宋体" panose="02010600030101010101" pitchFamily="2" charset="-122"/>
              </a:rPr>
            </a:br>
            <a:r>
              <a:rPr lang="en-US" altLang="zh-CN" sz="2800" b="1" kern="100" dirty="0">
                <a:effectLst/>
                <a:latin typeface="宋体" panose="02010600030101010101" pitchFamily="2" charset="-122"/>
                <a:ea typeface="宋体" panose="02010600030101010101" pitchFamily="2" charset="-122"/>
              </a:rPr>
              <a:t>Robust Computation of 3D Apollonius Diagrams</a:t>
            </a:r>
            <a:endParaRPr lang="zh-CN" altLang="en-US" sz="4400" b="1" dirty="0">
              <a:latin typeface="宋体" panose="02010600030101010101" pitchFamily="2" charset="-122"/>
              <a:ea typeface="宋体" panose="02010600030101010101" pitchFamily="2" charset="-122"/>
            </a:endParaRPr>
          </a:p>
        </p:txBody>
      </p:sp>
      <p:sp>
        <p:nvSpPr>
          <p:cNvPr id="3" name="副标题 2">
            <a:extLst>
              <a:ext uri="{FF2B5EF4-FFF2-40B4-BE49-F238E27FC236}">
                <a16:creationId xmlns:a16="http://schemas.microsoft.com/office/drawing/2014/main" id="{40F75A0A-5BE8-4FCC-B123-D03F99ABF156}"/>
              </a:ext>
            </a:extLst>
          </p:cNvPr>
          <p:cNvSpPr>
            <a:spLocks noGrp="1"/>
          </p:cNvSpPr>
          <p:nvPr>
            <p:ph type="subTitle" idx="1"/>
          </p:nvPr>
        </p:nvSpPr>
        <p:spPr>
          <a:xfrm>
            <a:off x="0" y="4459993"/>
            <a:ext cx="12192000" cy="1411111"/>
          </a:xfrm>
        </p:spPr>
        <p:txBody>
          <a:bodyPr>
            <a:normAutofit/>
          </a:bodyPr>
          <a:lstStyle/>
          <a:p>
            <a:pPr algn="ctr"/>
            <a:endParaRPr lang="en-US" altLang="zh-CN" sz="2000" b="1" dirty="0"/>
          </a:p>
          <a:p>
            <a:r>
              <a:rPr lang="zh-CN" altLang="en-US" sz="2000" b="1" dirty="0">
                <a:latin typeface="宋体" panose="02010600030101010101" pitchFamily="2" charset="-122"/>
                <a:ea typeface="宋体" panose="02010600030101010101" pitchFamily="2" charset="-122"/>
              </a:rPr>
              <a:t>指导教师：辛士庆    答辩人：王培辉</a:t>
            </a:r>
            <a:endParaRPr lang="en-US" altLang="zh-CN" sz="2000" b="1" dirty="0">
              <a:latin typeface="宋体" panose="02010600030101010101" pitchFamily="2" charset="-122"/>
              <a:ea typeface="宋体" panose="02010600030101010101" pitchFamily="2" charset="-122"/>
            </a:endParaRPr>
          </a:p>
          <a:p>
            <a:pPr algn="ctr"/>
            <a:r>
              <a:rPr lang="en-US" altLang="zh-CN" sz="2000" b="1" dirty="0">
                <a:latin typeface="宋体" panose="02010600030101010101" pitchFamily="2" charset="-122"/>
                <a:ea typeface="宋体" panose="02010600030101010101" pitchFamily="2" charset="-122"/>
              </a:rPr>
              <a:t>2021.05.31</a:t>
            </a:r>
            <a:endParaRPr lang="zh-CN" altLang="en-US" sz="2000" b="1" dirty="0">
              <a:latin typeface="宋体" panose="02010600030101010101" pitchFamily="2" charset="-122"/>
              <a:ea typeface="宋体" panose="02010600030101010101" pitchFamily="2" charset="-122"/>
            </a:endParaRPr>
          </a:p>
        </p:txBody>
      </p:sp>
      <p:pic>
        <p:nvPicPr>
          <p:cNvPr id="4" name="Picture 2" descr="http://5b0988e595225.cdn.sohucs.com/images/20180622/b79ce3ad11164b17856fe5262b157534.jpeg">
            <a:extLst>
              <a:ext uri="{FF2B5EF4-FFF2-40B4-BE49-F238E27FC236}">
                <a16:creationId xmlns:a16="http://schemas.microsoft.com/office/drawing/2014/main" id="{11E60B11-0F54-4FBF-8F59-E725435E11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495" y="330798"/>
            <a:ext cx="4638099" cy="206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182189"/>
      </p:ext>
    </p:extLst>
  </p:cSld>
  <p:clrMapOvr>
    <a:masterClrMapping/>
  </p:clrMapOvr>
  <mc:AlternateContent xmlns:mc="http://schemas.openxmlformats.org/markup-compatibility/2006" xmlns:p14="http://schemas.microsoft.com/office/powerpoint/2010/main">
    <mc:Choice Requires="p14">
      <p:transition spd="slow" p14:dur="2000" advTm="5039"/>
    </mc:Choice>
    <mc:Fallback xmlns="">
      <p:transition spd="slow" advTm="50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E3F7669-BDF9-4D0F-8D51-B66A3F479447}"/>
              </a:ext>
            </a:extLst>
          </p:cNvPr>
          <p:cNvSpPr>
            <a:spLocks noGrp="1"/>
          </p:cNvSpPr>
          <p:nvPr>
            <p:ph type="ftr" sz="quarter" idx="11"/>
          </p:nvPr>
        </p:nvSpPr>
        <p:spPr/>
        <p:txBody>
          <a:bodyPr/>
          <a:lstStyle/>
          <a:p>
            <a:r>
              <a:rPr lang="zh-CN" altLang="en-US" dirty="0"/>
              <a:t>山东大学计算机学院交叉研究中心（</a:t>
            </a:r>
            <a:r>
              <a:rPr lang="en-US" altLang="zh-CN" dirty="0"/>
              <a:t>IRC</a:t>
            </a:r>
            <a:r>
              <a:rPr lang="zh-CN" altLang="en-US" dirty="0"/>
              <a:t>）</a:t>
            </a:r>
          </a:p>
        </p:txBody>
      </p:sp>
      <p:sp>
        <p:nvSpPr>
          <p:cNvPr id="4" name="灯片编号占位符 3">
            <a:extLst>
              <a:ext uri="{FF2B5EF4-FFF2-40B4-BE49-F238E27FC236}">
                <a16:creationId xmlns:a16="http://schemas.microsoft.com/office/drawing/2014/main" id="{CE65FC1D-BB93-49F7-85AD-E3355F463F02}"/>
              </a:ext>
            </a:extLst>
          </p:cNvPr>
          <p:cNvSpPr>
            <a:spLocks noGrp="1"/>
          </p:cNvSpPr>
          <p:nvPr>
            <p:ph type="sldNum" sz="quarter" idx="12"/>
          </p:nvPr>
        </p:nvSpPr>
        <p:spPr/>
        <p:txBody>
          <a:bodyPr/>
          <a:lstStyle/>
          <a:p>
            <a:fld id="{D0FC60B1-B23A-446E-BCBA-080D485AE75B}" type="slidenum">
              <a:rPr lang="zh-CN" altLang="en-US" smtClean="0"/>
              <a:t>10</a:t>
            </a:fld>
            <a:endParaRPr lang="zh-CN" altLang="en-US" dirty="0"/>
          </a:p>
        </p:txBody>
      </p:sp>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5860494"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a:t>
            </a:r>
            <a:r>
              <a:rPr lang="en-US" altLang="zh-CN" b="1" dirty="0">
                <a:solidFill>
                  <a:schemeClr val="accent1">
                    <a:lumMod val="75000"/>
                  </a:schemeClr>
                </a:solidFill>
                <a:latin typeface="Calibri" panose="020F0502020204030204" pitchFamily="34" charset="0"/>
                <a:cs typeface="Calibri" panose="020F0502020204030204" pitchFamily="34" charset="0"/>
              </a:rPr>
              <a:t>Apollonius</a:t>
            </a:r>
            <a:r>
              <a:rPr lang="zh-CN" altLang="en-US" b="1" dirty="0">
                <a:solidFill>
                  <a:schemeClr val="accent1">
                    <a:lumMod val="75000"/>
                  </a:schemeClr>
                </a:solidFill>
                <a:latin typeface="Calibri" panose="020F0502020204030204" pitchFamily="34" charset="0"/>
                <a:cs typeface="Calibri" panose="020F0502020204030204" pitchFamily="34" charset="0"/>
              </a:rPr>
              <a:t>图）</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99F8671-39BC-4D98-84A7-1E90EC4AC132}"/>
              </a:ext>
            </a:extLst>
          </p:cNvPr>
          <p:cNvPicPr>
            <a:picLocks noChangeAspect="1"/>
          </p:cNvPicPr>
          <p:nvPr/>
        </p:nvPicPr>
        <p:blipFill rotWithShape="1">
          <a:blip r:embed="rId4">
            <a:extLst>
              <a:ext uri="{28A0092B-C50C-407E-A947-70E740481C1C}">
                <a14:useLocalDpi xmlns:a14="http://schemas.microsoft.com/office/drawing/2010/main" val="0"/>
              </a:ext>
            </a:extLst>
          </a:blip>
          <a:srcRect l="19588" t="12060" r="15379" b="12340"/>
          <a:stretch/>
        </p:blipFill>
        <p:spPr>
          <a:xfrm>
            <a:off x="1939299" y="1228442"/>
            <a:ext cx="3444686" cy="3588214"/>
          </a:xfrm>
          <a:prstGeom prst="rect">
            <a:avLst/>
          </a:prstGeom>
        </p:spPr>
      </p:pic>
      <p:pic>
        <p:nvPicPr>
          <p:cNvPr id="13" name="图片 12">
            <a:extLst>
              <a:ext uri="{FF2B5EF4-FFF2-40B4-BE49-F238E27FC236}">
                <a16:creationId xmlns:a16="http://schemas.microsoft.com/office/drawing/2014/main" id="{88132E4F-318B-4E3E-9892-8B03712EC092}"/>
              </a:ext>
            </a:extLst>
          </p:cNvPr>
          <p:cNvPicPr>
            <a:picLocks noChangeAspect="1"/>
          </p:cNvPicPr>
          <p:nvPr/>
        </p:nvPicPr>
        <p:blipFill rotWithShape="1">
          <a:blip r:embed="rId5">
            <a:extLst>
              <a:ext uri="{28A0092B-C50C-407E-A947-70E740481C1C}">
                <a14:useLocalDpi xmlns:a14="http://schemas.microsoft.com/office/drawing/2010/main" val="0"/>
              </a:ext>
            </a:extLst>
          </a:blip>
          <a:srcRect l="9912" t="13195" r="8715" b="8595"/>
          <a:stretch/>
        </p:blipFill>
        <p:spPr>
          <a:xfrm>
            <a:off x="6550842" y="1342975"/>
            <a:ext cx="3355943" cy="3225543"/>
          </a:xfrm>
          <a:prstGeom prst="rect">
            <a:avLst/>
          </a:prstGeom>
        </p:spPr>
      </p:pic>
      <p:sp>
        <p:nvSpPr>
          <p:cNvPr id="14" name="文本框 13">
            <a:extLst>
              <a:ext uri="{FF2B5EF4-FFF2-40B4-BE49-F238E27FC236}">
                <a16:creationId xmlns:a16="http://schemas.microsoft.com/office/drawing/2014/main" id="{1AAD5EEB-CC8D-4930-89A8-DD2A023F2627}"/>
              </a:ext>
            </a:extLst>
          </p:cNvPr>
          <p:cNvSpPr txBox="1"/>
          <p:nvPr/>
        </p:nvSpPr>
        <p:spPr>
          <a:xfrm>
            <a:off x="2697607" y="4731365"/>
            <a:ext cx="1928070"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2D Apollonius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图</a:t>
            </a:r>
          </a:p>
        </p:txBody>
      </p:sp>
      <p:sp>
        <p:nvSpPr>
          <p:cNvPr id="15" name="文本框 14">
            <a:extLst>
              <a:ext uri="{FF2B5EF4-FFF2-40B4-BE49-F238E27FC236}">
                <a16:creationId xmlns:a16="http://schemas.microsoft.com/office/drawing/2014/main" id="{14928AAF-F01A-4578-9E29-E695840D9223}"/>
              </a:ext>
            </a:extLst>
          </p:cNvPr>
          <p:cNvSpPr txBox="1"/>
          <p:nvPr/>
        </p:nvSpPr>
        <p:spPr>
          <a:xfrm>
            <a:off x="7264778" y="4731365"/>
            <a:ext cx="1928070"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3D Apollonius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图</a:t>
            </a:r>
          </a:p>
        </p:txBody>
      </p:sp>
      <p:sp>
        <p:nvSpPr>
          <p:cNvPr id="17" name="文本框 16">
            <a:extLst>
              <a:ext uri="{FF2B5EF4-FFF2-40B4-BE49-F238E27FC236}">
                <a16:creationId xmlns:a16="http://schemas.microsoft.com/office/drawing/2014/main" id="{311EEC73-7854-4737-B7AF-46AA983414EA}"/>
              </a:ext>
            </a:extLst>
          </p:cNvPr>
          <p:cNvSpPr txBox="1"/>
          <p:nvPr/>
        </p:nvSpPr>
        <p:spPr>
          <a:xfrm>
            <a:off x="1613555" y="5232766"/>
            <a:ext cx="8964890" cy="870751"/>
          </a:xfrm>
          <a:prstGeom prst="rect">
            <a:avLst/>
          </a:prstGeom>
          <a:noFill/>
        </p:spPr>
        <p:txBody>
          <a:bodyPr wrap="square" rtlCol="0">
            <a:spAutoFit/>
          </a:bodyPr>
          <a:lstStyle/>
          <a:p>
            <a:pPr indent="457200">
              <a:lnSpc>
                <a:spcPct val="150000"/>
              </a:lnSpc>
            </a:pPr>
            <a:r>
              <a:rPr lang="en-US" altLang="zh-CN" dirty="0">
                <a:latin typeface="Times New Roman" panose="02020603050405020304" pitchFamily="18" charset="0"/>
                <a:ea typeface="宋体" panose="02010600030101010101" pitchFamily="2" charset="-122"/>
                <a:cs typeface="Times New Roman" panose="02020603050405020304" pitchFamily="18" charset="0"/>
              </a:rPr>
              <a:t>Apollonius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图又名加权的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Voronoi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图，是传统</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Voronoi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图的一种拓展衍生，大家一般又称其为圆（球）的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Voronoi</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a:t>
            </a:r>
          </a:p>
        </p:txBody>
      </p:sp>
    </p:spTree>
    <p:extLst>
      <p:ext uri="{BB962C8B-B14F-4D97-AF65-F5344CB8AC3E}">
        <p14:creationId xmlns:p14="http://schemas.microsoft.com/office/powerpoint/2010/main" val="1018219529"/>
      </p:ext>
    </p:extLst>
  </p:cSld>
  <p:clrMapOvr>
    <a:masterClrMapping/>
  </p:clrMapOvr>
  <mc:AlternateContent xmlns:mc="http://schemas.openxmlformats.org/markup-compatibility/2006" xmlns:p14="http://schemas.microsoft.com/office/powerpoint/2010/main">
    <mc:Choice Requires="p14">
      <p:transition spd="slow" p14:dur="2000" advTm="1341"/>
    </mc:Choice>
    <mc:Fallback xmlns="">
      <p:transition spd="slow" advTm="134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E3F7669-BDF9-4D0F-8D51-B66A3F479447}"/>
              </a:ext>
            </a:extLst>
          </p:cNvPr>
          <p:cNvSpPr>
            <a:spLocks noGrp="1"/>
          </p:cNvSpPr>
          <p:nvPr>
            <p:ph type="ftr" sz="quarter" idx="11"/>
          </p:nvPr>
        </p:nvSpPr>
        <p:spPr/>
        <p:txBody>
          <a:bodyPr/>
          <a:lstStyle/>
          <a:p>
            <a:r>
              <a:rPr lang="zh-CN" altLang="en-US" dirty="0"/>
              <a:t>山东大学计算机学院交叉研究中心（</a:t>
            </a:r>
            <a:r>
              <a:rPr lang="en-US" altLang="zh-CN" dirty="0"/>
              <a:t>IRC</a:t>
            </a:r>
            <a:r>
              <a:rPr lang="zh-CN" altLang="en-US" dirty="0"/>
              <a:t>）</a:t>
            </a:r>
          </a:p>
        </p:txBody>
      </p:sp>
      <p:sp>
        <p:nvSpPr>
          <p:cNvPr id="4" name="灯片编号占位符 3">
            <a:extLst>
              <a:ext uri="{FF2B5EF4-FFF2-40B4-BE49-F238E27FC236}">
                <a16:creationId xmlns:a16="http://schemas.microsoft.com/office/drawing/2014/main" id="{CE65FC1D-BB93-49F7-85AD-E3355F463F02}"/>
              </a:ext>
            </a:extLst>
          </p:cNvPr>
          <p:cNvSpPr>
            <a:spLocks noGrp="1"/>
          </p:cNvSpPr>
          <p:nvPr>
            <p:ph type="sldNum" sz="quarter" idx="12"/>
          </p:nvPr>
        </p:nvSpPr>
        <p:spPr/>
        <p:txBody>
          <a:bodyPr/>
          <a:lstStyle/>
          <a:p>
            <a:fld id="{D0FC60B1-B23A-446E-BCBA-080D485AE75B}" type="slidenum">
              <a:rPr lang="zh-CN" altLang="en-US" smtClean="0"/>
              <a:t>11</a:t>
            </a:fld>
            <a:endParaRPr lang="zh-CN" altLang="en-US" dirty="0"/>
          </a:p>
        </p:txBody>
      </p:sp>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5860494"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a:t>
            </a:r>
            <a:r>
              <a:rPr lang="en-US" altLang="zh-CN" b="1" dirty="0">
                <a:solidFill>
                  <a:schemeClr val="accent1">
                    <a:lumMod val="75000"/>
                  </a:schemeClr>
                </a:solidFill>
                <a:latin typeface="Calibri" panose="020F0502020204030204" pitchFamily="34" charset="0"/>
                <a:cs typeface="Calibri" panose="020F0502020204030204" pitchFamily="34" charset="0"/>
              </a:rPr>
              <a:t>Apollonius</a:t>
            </a:r>
            <a:r>
              <a:rPr lang="zh-CN" altLang="en-US" b="1" dirty="0">
                <a:solidFill>
                  <a:schemeClr val="accent1">
                    <a:lumMod val="75000"/>
                  </a:schemeClr>
                </a:solidFill>
                <a:latin typeface="Calibri" panose="020F0502020204030204" pitchFamily="34" charset="0"/>
                <a:cs typeface="Calibri" panose="020F0502020204030204" pitchFamily="34" charset="0"/>
              </a:rPr>
              <a:t>图）</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399F8671-39BC-4D98-84A7-1E90EC4AC132}"/>
              </a:ext>
            </a:extLst>
          </p:cNvPr>
          <p:cNvPicPr>
            <a:picLocks noChangeAspect="1"/>
          </p:cNvPicPr>
          <p:nvPr/>
        </p:nvPicPr>
        <p:blipFill rotWithShape="1">
          <a:blip r:embed="rId4">
            <a:extLst>
              <a:ext uri="{28A0092B-C50C-407E-A947-70E740481C1C}">
                <a14:useLocalDpi xmlns:a14="http://schemas.microsoft.com/office/drawing/2010/main" val="0"/>
              </a:ext>
            </a:extLst>
          </a:blip>
          <a:srcRect l="19588" t="12060" r="15379" b="12340"/>
          <a:stretch/>
        </p:blipFill>
        <p:spPr>
          <a:xfrm>
            <a:off x="1939299" y="1228442"/>
            <a:ext cx="3444686" cy="3588214"/>
          </a:xfrm>
          <a:prstGeom prst="rect">
            <a:avLst/>
          </a:prstGeom>
        </p:spPr>
      </p:pic>
      <p:pic>
        <p:nvPicPr>
          <p:cNvPr id="13" name="图片 12">
            <a:extLst>
              <a:ext uri="{FF2B5EF4-FFF2-40B4-BE49-F238E27FC236}">
                <a16:creationId xmlns:a16="http://schemas.microsoft.com/office/drawing/2014/main" id="{88132E4F-318B-4E3E-9892-8B03712EC092}"/>
              </a:ext>
            </a:extLst>
          </p:cNvPr>
          <p:cNvPicPr>
            <a:picLocks noChangeAspect="1"/>
          </p:cNvPicPr>
          <p:nvPr/>
        </p:nvPicPr>
        <p:blipFill rotWithShape="1">
          <a:blip r:embed="rId5">
            <a:extLst>
              <a:ext uri="{28A0092B-C50C-407E-A947-70E740481C1C}">
                <a14:useLocalDpi xmlns:a14="http://schemas.microsoft.com/office/drawing/2010/main" val="0"/>
              </a:ext>
            </a:extLst>
          </a:blip>
          <a:srcRect l="9912" t="13195" r="8715" b="8595"/>
          <a:stretch/>
        </p:blipFill>
        <p:spPr>
          <a:xfrm>
            <a:off x="6550842" y="1342975"/>
            <a:ext cx="3355943" cy="3225543"/>
          </a:xfrm>
          <a:prstGeom prst="rect">
            <a:avLst/>
          </a:prstGeom>
        </p:spPr>
      </p:pic>
      <p:sp>
        <p:nvSpPr>
          <p:cNvPr id="14" name="文本框 13">
            <a:extLst>
              <a:ext uri="{FF2B5EF4-FFF2-40B4-BE49-F238E27FC236}">
                <a16:creationId xmlns:a16="http://schemas.microsoft.com/office/drawing/2014/main" id="{1AAD5EEB-CC8D-4930-89A8-DD2A023F2627}"/>
              </a:ext>
            </a:extLst>
          </p:cNvPr>
          <p:cNvSpPr txBox="1"/>
          <p:nvPr/>
        </p:nvSpPr>
        <p:spPr>
          <a:xfrm>
            <a:off x="2697607" y="4731365"/>
            <a:ext cx="1928070"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2D Apollonius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图</a:t>
            </a:r>
          </a:p>
        </p:txBody>
      </p:sp>
      <p:sp>
        <p:nvSpPr>
          <p:cNvPr id="15" name="文本框 14">
            <a:extLst>
              <a:ext uri="{FF2B5EF4-FFF2-40B4-BE49-F238E27FC236}">
                <a16:creationId xmlns:a16="http://schemas.microsoft.com/office/drawing/2014/main" id="{14928AAF-F01A-4578-9E29-E695840D9223}"/>
              </a:ext>
            </a:extLst>
          </p:cNvPr>
          <p:cNvSpPr txBox="1"/>
          <p:nvPr/>
        </p:nvSpPr>
        <p:spPr>
          <a:xfrm>
            <a:off x="7264778" y="4731365"/>
            <a:ext cx="1928070"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3D Apollonius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图</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F41839A-6065-4DF8-AF02-318F4F41D813}"/>
                  </a:ext>
                </a:extLst>
              </p:cNvPr>
              <p:cNvSpPr txBox="1"/>
              <p:nvPr/>
            </p:nvSpPr>
            <p:spPr>
              <a:xfrm>
                <a:off x="2347275" y="5444196"/>
                <a:ext cx="7230358" cy="4107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m:rPr>
                                  <m:sty m:val="p"/>
                                </m:rPr>
                                <a:rPr lang="zh-CN" altLang="en-US">
                                  <a:latin typeface="Cambria Math" panose="02040503050406030204" pitchFamily="18" charset="0"/>
                                </a:rPr>
                                <m:t>Ω</m:t>
                              </m:r>
                            </m:e>
                            <m:sub>
                              <m:r>
                                <a:rPr lang="zh-CN" altLang="en-US" i="1">
                                  <a:latin typeface="Cambria Math" panose="02040503050406030204" pitchFamily="18" charset="0"/>
                                </a:rPr>
                                <m:t>𝑖</m:t>
                              </m:r>
                            </m:sub>
                          </m:sSub>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r>
                                <m:rPr>
                                  <m:sty m:val="p"/>
                                </m:rPr>
                                <a:rPr lang="zh-CN" altLang="en-US" i="0">
                                  <a:latin typeface="Cambria Math" panose="02040503050406030204" pitchFamily="18" charset="0"/>
                                </a:rPr>
                                <m:t>Ω</m:t>
                              </m:r>
                              <m:r>
                                <a:rPr lang="en-US" altLang="zh-CN" b="0" i="0" smtClean="0">
                                  <a:latin typeface="Cambria Math" panose="02040503050406030204" pitchFamily="18" charset="0"/>
                                </a:rPr>
                                <m:t> </m:t>
                              </m:r>
                            </m:e>
                          </m:d>
                          <m:r>
                            <a:rPr lang="en-US" altLang="zh-CN" b="0" i="1" smtClean="0">
                              <a:latin typeface="Cambria Math" panose="02040503050406030204" pitchFamily="18" charset="0"/>
                            </a:rPr>
                            <m:t> </m:t>
                          </m:r>
                          <m:r>
                            <a:rPr lang="en-US" altLang="zh-CN" i="1">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r>
                            <a:rPr lang="en-US" altLang="zh-CN" i="1">
                              <a:latin typeface="Cambria Math" panose="02040503050406030204" pitchFamily="18" charset="0"/>
                            </a:rPr>
                            <m:t>||</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en-US" altLang="zh-CN" i="1">
                              <a:latin typeface="Cambria Math" panose="02040503050406030204" pitchFamily="18" charset="0"/>
                            </a:rPr>
                            <m:t>||</m:t>
                          </m:r>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𝑗</m:t>
                              </m:r>
                            </m:sub>
                          </m:sSub>
                          <m:r>
                            <a:rPr lang="en-US" altLang="zh-CN" i="1">
                              <a:latin typeface="Cambria Math" panose="02040503050406030204" pitchFamily="18" charset="0"/>
                            </a:rPr>
                            <m:t>||</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𝑗</m:t>
                              </m:r>
                            </m:sub>
                          </m:sSub>
                          <m:r>
                            <a:rPr lang="zh-CN" altLang="en-US" i="0">
                              <a:latin typeface="Cambria Math" panose="02040503050406030204" pitchFamily="18" charset="0"/>
                            </a:rPr>
                            <m:t> , </m:t>
                          </m:r>
                          <m:r>
                            <a:rPr lang="zh-CN" altLang="en-US" i="1">
                              <a:latin typeface="Cambria Math" panose="02040503050406030204" pitchFamily="18" charset="0"/>
                            </a:rPr>
                            <m:t>𝑖</m:t>
                          </m:r>
                          <m:r>
                            <a:rPr lang="zh-CN" altLang="en-US" i="0">
                              <a:latin typeface="Cambria Math" panose="02040503050406030204" pitchFamily="18" charset="0"/>
                            </a:rPr>
                            <m:t> ≠</m:t>
                          </m:r>
                          <m:r>
                            <a:rPr lang="zh-CN" altLang="en-US" i="1">
                              <a:latin typeface="Cambria Math" panose="02040503050406030204" pitchFamily="18" charset="0"/>
                            </a:rPr>
                            <m:t>𝑗</m:t>
                          </m:r>
                        </m:e>
                      </m:d>
                    </m:oMath>
                  </m:oMathPara>
                </a14:m>
                <a:endParaRPr lang="zh-CN" altLang="en-US" dirty="0"/>
              </a:p>
            </p:txBody>
          </p:sp>
        </mc:Choice>
        <mc:Fallback xmlns="">
          <p:sp>
            <p:nvSpPr>
              <p:cNvPr id="19" name="文本框 18">
                <a:extLst>
                  <a:ext uri="{FF2B5EF4-FFF2-40B4-BE49-F238E27FC236}">
                    <a16:creationId xmlns:a16="http://schemas.microsoft.com/office/drawing/2014/main" id="{5F41839A-6065-4DF8-AF02-318F4F41D813}"/>
                  </a:ext>
                </a:extLst>
              </p:cNvPr>
              <p:cNvSpPr txBox="1">
                <a:spLocks noRot="1" noChangeAspect="1" noMove="1" noResize="1" noEditPoints="1" noAdjustHandles="1" noChangeArrowheads="1" noChangeShapeType="1" noTextEdit="1"/>
              </p:cNvSpPr>
              <p:nvPr/>
            </p:nvSpPr>
            <p:spPr>
              <a:xfrm>
                <a:off x="2347275" y="5444196"/>
                <a:ext cx="7230358" cy="410753"/>
              </a:xfrm>
              <a:prstGeom prst="rect">
                <a:avLst/>
              </a:prstGeom>
              <a:blipFill>
                <a:blip r:embed="rId6"/>
                <a:stretch>
                  <a:fillRect t="-153731" b="-2283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0252127"/>
      </p:ext>
    </p:extLst>
  </p:cSld>
  <p:clrMapOvr>
    <a:masterClrMapping/>
  </p:clrMapOvr>
  <mc:AlternateContent xmlns:mc="http://schemas.openxmlformats.org/markup-compatibility/2006" xmlns:p14="http://schemas.microsoft.com/office/powerpoint/2010/main">
    <mc:Choice Requires="p14">
      <p:transition spd="slow" p14:dur="2000" advTm="2311"/>
    </mc:Choice>
    <mc:Fallback xmlns="">
      <p:transition spd="slow" advTm="231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E3F7669-BDF9-4D0F-8D51-B66A3F479447}"/>
              </a:ext>
            </a:extLst>
          </p:cNvPr>
          <p:cNvSpPr>
            <a:spLocks noGrp="1"/>
          </p:cNvSpPr>
          <p:nvPr>
            <p:ph type="ftr" sz="quarter" idx="11"/>
          </p:nvPr>
        </p:nvSpPr>
        <p:spPr/>
        <p:txBody>
          <a:bodyPr/>
          <a:lstStyle/>
          <a:p>
            <a:r>
              <a:rPr lang="zh-CN" altLang="en-US" dirty="0"/>
              <a:t>山东大学计算机学院交叉研究中心（</a:t>
            </a:r>
            <a:r>
              <a:rPr lang="en-US" altLang="zh-CN" dirty="0"/>
              <a:t>IRC</a:t>
            </a:r>
            <a:r>
              <a:rPr lang="zh-CN" altLang="en-US" dirty="0"/>
              <a:t>）</a:t>
            </a:r>
          </a:p>
        </p:txBody>
      </p:sp>
      <p:sp>
        <p:nvSpPr>
          <p:cNvPr id="4" name="灯片编号占位符 3">
            <a:extLst>
              <a:ext uri="{FF2B5EF4-FFF2-40B4-BE49-F238E27FC236}">
                <a16:creationId xmlns:a16="http://schemas.microsoft.com/office/drawing/2014/main" id="{CE65FC1D-BB93-49F7-85AD-E3355F463F02}"/>
              </a:ext>
            </a:extLst>
          </p:cNvPr>
          <p:cNvSpPr>
            <a:spLocks noGrp="1"/>
          </p:cNvSpPr>
          <p:nvPr>
            <p:ph type="sldNum" sz="quarter" idx="12"/>
          </p:nvPr>
        </p:nvSpPr>
        <p:spPr/>
        <p:txBody>
          <a:bodyPr/>
          <a:lstStyle/>
          <a:p>
            <a:fld id="{D0FC60B1-B23A-446E-BCBA-080D485AE75B}" type="slidenum">
              <a:rPr lang="zh-CN" altLang="en-US" smtClean="0"/>
              <a:t>12</a:t>
            </a:fld>
            <a:endParaRPr lang="zh-CN" altLang="en-US" dirty="0"/>
          </a:p>
        </p:txBody>
      </p:sp>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5860494"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a:t>
            </a:r>
            <a:r>
              <a:rPr lang="en-US" altLang="zh-CN" b="1" dirty="0">
                <a:solidFill>
                  <a:schemeClr val="accent1">
                    <a:lumMod val="75000"/>
                  </a:schemeClr>
                </a:solidFill>
                <a:latin typeface="Calibri" panose="020F0502020204030204" pitchFamily="34" charset="0"/>
                <a:cs typeface="Calibri" panose="020F0502020204030204" pitchFamily="34" charset="0"/>
              </a:rPr>
              <a:t>Apollonius</a:t>
            </a:r>
            <a:r>
              <a:rPr lang="zh-CN" altLang="en-US" b="1" dirty="0">
                <a:solidFill>
                  <a:schemeClr val="accent1">
                    <a:lumMod val="75000"/>
                  </a:schemeClr>
                </a:solidFill>
                <a:latin typeface="Calibri" panose="020F0502020204030204" pitchFamily="34" charset="0"/>
                <a:cs typeface="Calibri" panose="020F0502020204030204" pitchFamily="34" charset="0"/>
              </a:rPr>
              <a:t>图构成）</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A54F746-8E96-4890-AE5C-0A84163AC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0" y="1121596"/>
            <a:ext cx="3600000" cy="3600000"/>
          </a:xfrm>
          <a:prstGeom prst="rect">
            <a:avLst/>
          </a:prstGeom>
        </p:spPr>
      </p:pic>
      <p:pic>
        <p:nvPicPr>
          <p:cNvPr id="16" name="图片 15">
            <a:extLst>
              <a:ext uri="{FF2B5EF4-FFF2-40B4-BE49-F238E27FC236}">
                <a16:creationId xmlns:a16="http://schemas.microsoft.com/office/drawing/2014/main" id="{381745FA-6230-49B0-8BEE-39004A3E0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706" y="1121596"/>
            <a:ext cx="3600000" cy="3600000"/>
          </a:xfrm>
          <a:prstGeom prst="rect">
            <a:avLst/>
          </a:prstGeom>
        </p:spPr>
      </p:pic>
      <p:pic>
        <p:nvPicPr>
          <p:cNvPr id="19" name="图片 18">
            <a:extLst>
              <a:ext uri="{FF2B5EF4-FFF2-40B4-BE49-F238E27FC236}">
                <a16:creationId xmlns:a16="http://schemas.microsoft.com/office/drawing/2014/main" id="{C47D05BF-40D8-4841-8248-CBAFA57651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7180" y="1056745"/>
            <a:ext cx="3600000" cy="3600000"/>
          </a:xfrm>
          <a:prstGeom prst="rect">
            <a:avLst/>
          </a:prstGeom>
        </p:spPr>
      </p:pic>
      <p:pic>
        <p:nvPicPr>
          <p:cNvPr id="21" name="图片 20">
            <a:extLst>
              <a:ext uri="{FF2B5EF4-FFF2-40B4-BE49-F238E27FC236}">
                <a16:creationId xmlns:a16="http://schemas.microsoft.com/office/drawing/2014/main" id="{2B8064A8-E9CB-483B-9864-D42BA5F750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7560" y="1089171"/>
            <a:ext cx="3600000" cy="3600000"/>
          </a:xfrm>
          <a:prstGeom prst="rect">
            <a:avLst/>
          </a:prstGeom>
        </p:spPr>
      </p:pic>
      <p:sp>
        <p:nvSpPr>
          <p:cNvPr id="22" name="文本框 21">
            <a:extLst>
              <a:ext uri="{FF2B5EF4-FFF2-40B4-BE49-F238E27FC236}">
                <a16:creationId xmlns:a16="http://schemas.microsoft.com/office/drawing/2014/main" id="{6A9807C4-0EBA-4D42-9EB8-91FFE8B15D7F}"/>
              </a:ext>
            </a:extLst>
          </p:cNvPr>
          <p:cNvSpPr txBox="1"/>
          <p:nvPr/>
        </p:nvSpPr>
        <p:spPr>
          <a:xfrm>
            <a:off x="1168924" y="4081806"/>
            <a:ext cx="904973"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种子点</a:t>
            </a:r>
          </a:p>
        </p:txBody>
      </p:sp>
      <p:sp>
        <p:nvSpPr>
          <p:cNvPr id="23" name="文本框 22">
            <a:extLst>
              <a:ext uri="{FF2B5EF4-FFF2-40B4-BE49-F238E27FC236}">
                <a16:creationId xmlns:a16="http://schemas.microsoft.com/office/drawing/2014/main" id="{15399A28-A22A-4A32-A9BF-B076DF107563}"/>
              </a:ext>
            </a:extLst>
          </p:cNvPr>
          <p:cNvSpPr txBox="1"/>
          <p:nvPr/>
        </p:nvSpPr>
        <p:spPr>
          <a:xfrm>
            <a:off x="4316437" y="4081806"/>
            <a:ext cx="904973"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顶点</a:t>
            </a:r>
          </a:p>
        </p:txBody>
      </p:sp>
      <p:sp>
        <p:nvSpPr>
          <p:cNvPr id="24" name="文本框 23">
            <a:extLst>
              <a:ext uri="{FF2B5EF4-FFF2-40B4-BE49-F238E27FC236}">
                <a16:creationId xmlns:a16="http://schemas.microsoft.com/office/drawing/2014/main" id="{850084A9-677C-4424-A92C-F38D49E372E5}"/>
              </a:ext>
            </a:extLst>
          </p:cNvPr>
          <p:cNvSpPr txBox="1"/>
          <p:nvPr/>
        </p:nvSpPr>
        <p:spPr>
          <a:xfrm>
            <a:off x="7131672" y="4081806"/>
            <a:ext cx="904973"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边</a:t>
            </a:r>
            <a:endParaRPr lang="zh-CN" altLang="en-US" b="1" dirty="0">
              <a:latin typeface="宋体" panose="02010600030101010101" pitchFamily="2" charset="-122"/>
              <a:ea typeface="宋体" panose="02010600030101010101" pitchFamily="2" charset="-122"/>
            </a:endParaRPr>
          </a:p>
        </p:txBody>
      </p:sp>
      <p:sp>
        <p:nvSpPr>
          <p:cNvPr id="25" name="文本框 24">
            <a:extLst>
              <a:ext uri="{FF2B5EF4-FFF2-40B4-BE49-F238E27FC236}">
                <a16:creationId xmlns:a16="http://schemas.microsoft.com/office/drawing/2014/main" id="{809F7653-4DD1-4DAA-84EE-0CE354881D31}"/>
              </a:ext>
            </a:extLst>
          </p:cNvPr>
          <p:cNvSpPr txBox="1"/>
          <p:nvPr/>
        </p:nvSpPr>
        <p:spPr>
          <a:xfrm>
            <a:off x="10165324" y="4081806"/>
            <a:ext cx="904973"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面</a:t>
            </a:r>
          </a:p>
        </p:txBody>
      </p:sp>
      <p:sp>
        <p:nvSpPr>
          <p:cNvPr id="26" name="文本框 25">
            <a:extLst>
              <a:ext uri="{FF2B5EF4-FFF2-40B4-BE49-F238E27FC236}">
                <a16:creationId xmlns:a16="http://schemas.microsoft.com/office/drawing/2014/main" id="{F154E897-045C-434C-9B79-58B8046CF1EB}"/>
              </a:ext>
            </a:extLst>
          </p:cNvPr>
          <p:cNvSpPr txBox="1"/>
          <p:nvPr/>
        </p:nvSpPr>
        <p:spPr>
          <a:xfrm>
            <a:off x="1602557" y="4920124"/>
            <a:ext cx="9959529" cy="369332"/>
          </a:xfrm>
          <a:prstGeom prst="rect">
            <a:avLst/>
          </a:prstGeom>
          <a:noFill/>
        </p:spPr>
        <p:txBody>
          <a:bodyPr wrap="square" rtlCol="0">
            <a:spAutoFit/>
          </a:bodyPr>
          <a:lstStyle/>
          <a:p>
            <a:r>
              <a:rPr lang="zh-CN" altLang="en-US" dirty="0"/>
              <a:t>一个三维的</a:t>
            </a:r>
            <a:r>
              <a:rPr lang="en-US" altLang="zh-CN" dirty="0"/>
              <a:t>Apollonius</a:t>
            </a:r>
            <a:r>
              <a:rPr lang="zh-CN" altLang="en-US" dirty="0"/>
              <a:t>图的空间结构，由</a:t>
            </a:r>
            <a:r>
              <a:rPr lang="en-US" altLang="zh-CN" dirty="0"/>
              <a:t>Apollonius</a:t>
            </a:r>
            <a:r>
              <a:rPr lang="zh-CN" altLang="en-US" dirty="0"/>
              <a:t>图顶点，</a:t>
            </a:r>
            <a:r>
              <a:rPr lang="en-US" altLang="zh-CN" dirty="0"/>
              <a:t>Apollonius</a:t>
            </a:r>
            <a:r>
              <a:rPr lang="zh-CN" altLang="en-US" dirty="0"/>
              <a:t>图边，</a:t>
            </a:r>
            <a:r>
              <a:rPr lang="en-US" altLang="zh-CN" dirty="0"/>
              <a:t>Apollonius</a:t>
            </a:r>
            <a:r>
              <a:rPr lang="zh-CN" altLang="en-US" dirty="0"/>
              <a:t>面构成</a:t>
            </a:r>
          </a:p>
        </p:txBody>
      </p:sp>
    </p:spTree>
    <p:extLst>
      <p:ext uri="{BB962C8B-B14F-4D97-AF65-F5344CB8AC3E}">
        <p14:creationId xmlns:p14="http://schemas.microsoft.com/office/powerpoint/2010/main" val="1053971902"/>
      </p:ext>
    </p:extLst>
  </p:cSld>
  <p:clrMapOvr>
    <a:masterClrMapping/>
  </p:clrMapOvr>
  <mc:AlternateContent xmlns:mc="http://schemas.openxmlformats.org/markup-compatibility/2006" xmlns:p14="http://schemas.microsoft.com/office/powerpoint/2010/main">
    <mc:Choice Requires="p14">
      <p:transition spd="slow" p14:dur="2000" advTm="5281"/>
    </mc:Choice>
    <mc:Fallback xmlns="">
      <p:transition spd="slow" advTm="528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15671" y="288392"/>
            <a:ext cx="8260684"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（顶点）</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2DDF6FE-36BD-4501-84D9-17B1FBB11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7815" y="1470984"/>
            <a:ext cx="2636370" cy="2636370"/>
          </a:xfrm>
          <a:prstGeom prst="rect">
            <a:avLst/>
          </a:prstGeom>
        </p:spPr>
      </p:pic>
      <p:sp>
        <p:nvSpPr>
          <p:cNvPr id="12" name="文本框 11">
            <a:extLst>
              <a:ext uri="{FF2B5EF4-FFF2-40B4-BE49-F238E27FC236}">
                <a16:creationId xmlns:a16="http://schemas.microsoft.com/office/drawing/2014/main" id="{D974F7BD-77A2-45B7-BA16-6E1FA5C581A3}"/>
              </a:ext>
            </a:extLst>
          </p:cNvPr>
          <p:cNvSpPr txBox="1"/>
          <p:nvPr/>
        </p:nvSpPr>
        <p:spPr>
          <a:xfrm>
            <a:off x="2783280" y="4616241"/>
            <a:ext cx="6994639" cy="112351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t>如何确定哪四个种子点可以生成一个</a:t>
            </a:r>
            <a:r>
              <a:rPr lang="en-US" altLang="zh-CN" dirty="0"/>
              <a:t>Apollonius</a:t>
            </a:r>
            <a:r>
              <a:rPr lang="zh-CN" altLang="en-US" dirty="0"/>
              <a:t>图的顶点。</a:t>
            </a:r>
            <a:endParaRPr lang="en-US" altLang="zh-CN" dirty="0"/>
          </a:p>
          <a:p>
            <a:pPr marL="285750" indent="-285750">
              <a:lnSpc>
                <a:spcPct val="200000"/>
              </a:lnSpc>
              <a:buFont typeface="Arial" panose="020B0604020202020204" pitchFamily="34" charset="0"/>
              <a:buChar char="•"/>
            </a:pPr>
            <a:r>
              <a:rPr lang="zh-CN" altLang="en-US" dirty="0"/>
              <a:t>计算四个种子点最终会生成几个顶点。</a:t>
            </a:r>
          </a:p>
        </p:txBody>
      </p:sp>
      <p:sp>
        <p:nvSpPr>
          <p:cNvPr id="2" name="页脚占位符 1">
            <a:extLst>
              <a:ext uri="{FF2B5EF4-FFF2-40B4-BE49-F238E27FC236}">
                <a16:creationId xmlns:a16="http://schemas.microsoft.com/office/drawing/2014/main" id="{A56C47D5-E6F9-424E-A7B8-3314A445AC60}"/>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4" name="灯片编号占位符 3">
            <a:extLst>
              <a:ext uri="{FF2B5EF4-FFF2-40B4-BE49-F238E27FC236}">
                <a16:creationId xmlns:a16="http://schemas.microsoft.com/office/drawing/2014/main" id="{CA2B28F1-8FB6-4731-B1E2-3A8380CD8C5F}"/>
              </a:ext>
            </a:extLst>
          </p:cNvPr>
          <p:cNvSpPr>
            <a:spLocks noGrp="1"/>
          </p:cNvSpPr>
          <p:nvPr>
            <p:ph type="sldNum" sz="quarter" idx="12"/>
          </p:nvPr>
        </p:nvSpPr>
        <p:spPr/>
        <p:txBody>
          <a:bodyPr/>
          <a:lstStyle/>
          <a:p>
            <a:fld id="{D0FC60B1-B23A-446E-BCBA-080D485AE75B}" type="slidenum">
              <a:rPr lang="zh-CN" altLang="en-US" smtClean="0"/>
              <a:t>13</a:t>
            </a:fld>
            <a:endParaRPr lang="zh-CN" altLang="en-US"/>
          </a:p>
        </p:txBody>
      </p:sp>
    </p:spTree>
    <p:extLst>
      <p:ext uri="{BB962C8B-B14F-4D97-AF65-F5344CB8AC3E}">
        <p14:creationId xmlns:p14="http://schemas.microsoft.com/office/powerpoint/2010/main" val="2726717831"/>
      </p:ext>
    </p:extLst>
  </p:cSld>
  <p:clrMapOvr>
    <a:masterClrMapping/>
  </p:clrMapOvr>
  <mc:AlternateContent xmlns:mc="http://schemas.openxmlformats.org/markup-compatibility/2006" xmlns:p14="http://schemas.microsoft.com/office/powerpoint/2010/main">
    <mc:Choice Requires="p14">
      <p:transition spd="slow" p14:dur="2000" advTm="919"/>
    </mc:Choice>
    <mc:Fallback xmlns="">
      <p:transition spd="slow" advTm="91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15671" y="288392"/>
            <a:ext cx="8260684"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（顶点）</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a:extLst>
              <a:ext uri="{FF2B5EF4-FFF2-40B4-BE49-F238E27FC236}">
                <a16:creationId xmlns:a16="http://schemas.microsoft.com/office/drawing/2014/main" id="{A56C47D5-E6F9-424E-A7B8-3314A445AC60}"/>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4" name="灯片编号占位符 3">
            <a:extLst>
              <a:ext uri="{FF2B5EF4-FFF2-40B4-BE49-F238E27FC236}">
                <a16:creationId xmlns:a16="http://schemas.microsoft.com/office/drawing/2014/main" id="{CA2B28F1-8FB6-4731-B1E2-3A8380CD8C5F}"/>
              </a:ext>
            </a:extLst>
          </p:cNvPr>
          <p:cNvSpPr>
            <a:spLocks noGrp="1"/>
          </p:cNvSpPr>
          <p:nvPr>
            <p:ph type="sldNum" sz="quarter" idx="12"/>
          </p:nvPr>
        </p:nvSpPr>
        <p:spPr/>
        <p:txBody>
          <a:bodyPr/>
          <a:lstStyle/>
          <a:p>
            <a:fld id="{D0FC60B1-B23A-446E-BCBA-080D485AE75B}" type="slidenum">
              <a:rPr lang="zh-CN" altLang="en-US" smtClean="0"/>
              <a:t>14</a:t>
            </a:fld>
            <a:endParaRPr lang="zh-CN" altLang="en-US"/>
          </a:p>
        </p:txBody>
      </p:sp>
      <p:sp>
        <p:nvSpPr>
          <p:cNvPr id="5" name="椭圆 4">
            <a:extLst>
              <a:ext uri="{FF2B5EF4-FFF2-40B4-BE49-F238E27FC236}">
                <a16:creationId xmlns:a16="http://schemas.microsoft.com/office/drawing/2014/main" id="{AE8A89D8-F58F-4C23-99B3-D00DAA899E9E}"/>
              </a:ext>
            </a:extLst>
          </p:cNvPr>
          <p:cNvSpPr/>
          <p:nvPr/>
        </p:nvSpPr>
        <p:spPr>
          <a:xfrm>
            <a:off x="3408600" y="2169000"/>
            <a:ext cx="1260000" cy="1260000"/>
          </a:xfrm>
          <a:prstGeom prst="ellipse">
            <a:avLst/>
          </a:prstGeom>
          <a:solidFill>
            <a:schemeClr val="accent4">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40000"/>
                  <a:lumOff val="60000"/>
                </a:schemeClr>
              </a:solidFill>
            </a:endParaRPr>
          </a:p>
        </p:txBody>
      </p:sp>
      <p:sp>
        <p:nvSpPr>
          <p:cNvPr id="13" name="椭圆 12">
            <a:extLst>
              <a:ext uri="{FF2B5EF4-FFF2-40B4-BE49-F238E27FC236}">
                <a16:creationId xmlns:a16="http://schemas.microsoft.com/office/drawing/2014/main" id="{5BFC587B-D1ED-4E46-9B56-48308F92B64C}"/>
              </a:ext>
            </a:extLst>
          </p:cNvPr>
          <p:cNvSpPr/>
          <p:nvPr/>
        </p:nvSpPr>
        <p:spPr>
          <a:xfrm>
            <a:off x="3148328" y="1868693"/>
            <a:ext cx="540000" cy="540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79CDB03B-D393-458E-AF5C-2C871C23257B}"/>
              </a:ext>
            </a:extLst>
          </p:cNvPr>
          <p:cNvSpPr/>
          <p:nvPr/>
        </p:nvSpPr>
        <p:spPr>
          <a:xfrm>
            <a:off x="3488872" y="3340282"/>
            <a:ext cx="360000" cy="360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5E79BD8B-36E4-4794-9296-9F92EAB593B3}"/>
              </a:ext>
            </a:extLst>
          </p:cNvPr>
          <p:cNvSpPr/>
          <p:nvPr/>
        </p:nvSpPr>
        <p:spPr>
          <a:xfrm>
            <a:off x="4668600" y="2316957"/>
            <a:ext cx="720000" cy="720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10480AF5-35CE-45EF-9F0B-DCAA9FA59A2D}"/>
              </a:ext>
            </a:extLst>
          </p:cNvPr>
          <p:cNvSpPr/>
          <p:nvPr/>
        </p:nvSpPr>
        <p:spPr>
          <a:xfrm>
            <a:off x="7283717" y="2011796"/>
            <a:ext cx="720000" cy="720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495198FD-624D-4D2D-9B41-D0BB87137ADF}"/>
              </a:ext>
            </a:extLst>
          </p:cNvPr>
          <p:cNvSpPr/>
          <p:nvPr/>
        </p:nvSpPr>
        <p:spPr>
          <a:xfrm>
            <a:off x="8266594" y="2969753"/>
            <a:ext cx="540000" cy="540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6954DD49-A1C2-42A2-AC97-48B8246311FB}"/>
              </a:ext>
            </a:extLst>
          </p:cNvPr>
          <p:cNvSpPr/>
          <p:nvPr/>
        </p:nvSpPr>
        <p:spPr>
          <a:xfrm>
            <a:off x="8013445" y="2748329"/>
            <a:ext cx="180000" cy="180000"/>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4D70FEE-B2DB-4EBD-B88B-F6374D73AD4E}"/>
              </a:ext>
            </a:extLst>
          </p:cNvPr>
          <p:cNvSpPr/>
          <p:nvPr/>
        </p:nvSpPr>
        <p:spPr>
          <a:xfrm>
            <a:off x="7006594" y="2758057"/>
            <a:ext cx="1260000" cy="1260000"/>
          </a:xfrm>
          <a:prstGeom prst="ellipse">
            <a:avLst/>
          </a:prstGeom>
          <a:solidFill>
            <a:schemeClr val="accent4">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rgbClr val="FFC000"/>
              </a:solidFill>
            </a:endParaRPr>
          </a:p>
        </p:txBody>
      </p:sp>
      <p:sp>
        <p:nvSpPr>
          <p:cNvPr id="20" name="椭圆 19">
            <a:extLst>
              <a:ext uri="{FF2B5EF4-FFF2-40B4-BE49-F238E27FC236}">
                <a16:creationId xmlns:a16="http://schemas.microsoft.com/office/drawing/2014/main" id="{548173B5-E6E6-453E-BF66-278F76EDA58D}"/>
              </a:ext>
            </a:extLst>
          </p:cNvPr>
          <p:cNvSpPr/>
          <p:nvPr/>
        </p:nvSpPr>
        <p:spPr>
          <a:xfrm>
            <a:off x="8003717" y="1711489"/>
            <a:ext cx="1260000" cy="1260000"/>
          </a:xfrm>
          <a:prstGeom prst="ellipse">
            <a:avLst/>
          </a:prstGeom>
          <a:solidFill>
            <a:schemeClr val="accent4">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F8B472BF-D67B-4AA5-839A-F2BBD150ADF5}"/>
              </a:ext>
            </a:extLst>
          </p:cNvPr>
          <p:cNvSpPr txBox="1"/>
          <p:nvPr/>
        </p:nvSpPr>
        <p:spPr>
          <a:xfrm>
            <a:off x="3038475" y="4295775"/>
            <a:ext cx="196215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a:t>
            </a:r>
            <a:r>
              <a:rPr lang="en-US" altLang="zh-CN" sz="1600" b="1" dirty="0">
                <a:latin typeface="Times New Roman" panose="02020603050405020304" pitchFamily="18" charset="0"/>
                <a:cs typeface="Times New Roman" panose="02020603050405020304" pitchFamily="18" charset="0"/>
              </a:rPr>
              <a:t>a</a:t>
            </a:r>
            <a:r>
              <a:rPr lang="zh-CN" altLang="en-US" sz="1600" b="1" dirty="0">
                <a:latin typeface="Times New Roman" panose="02020603050405020304" pitchFamily="18" charset="0"/>
                <a:cs typeface="Times New Roman" panose="02020603050405020304" pitchFamily="18" charset="0"/>
              </a:rPr>
              <a:t>）</a:t>
            </a:r>
          </a:p>
        </p:txBody>
      </p:sp>
      <p:sp>
        <p:nvSpPr>
          <p:cNvPr id="22" name="文本框 21">
            <a:extLst>
              <a:ext uri="{FF2B5EF4-FFF2-40B4-BE49-F238E27FC236}">
                <a16:creationId xmlns:a16="http://schemas.microsoft.com/office/drawing/2014/main" id="{AD22B11D-BA85-4D8F-9C11-12510EE797B3}"/>
              </a:ext>
            </a:extLst>
          </p:cNvPr>
          <p:cNvSpPr txBox="1"/>
          <p:nvPr/>
        </p:nvSpPr>
        <p:spPr>
          <a:xfrm>
            <a:off x="7191375" y="4315618"/>
            <a:ext cx="1962150" cy="338554"/>
          </a:xfrm>
          <a:prstGeom prst="rect">
            <a:avLst/>
          </a:prstGeom>
          <a:noFill/>
        </p:spPr>
        <p:txBody>
          <a:bodyPr wrap="square" rtlCol="0">
            <a:spAutoFit/>
          </a:bodyPr>
          <a:lstStyle/>
          <a:p>
            <a:pPr algn="ctr"/>
            <a:r>
              <a:rPr lang="zh-CN" altLang="en-US" sz="1600" b="1" dirty="0">
                <a:latin typeface="Times New Roman" panose="02020603050405020304" pitchFamily="18" charset="0"/>
                <a:cs typeface="Times New Roman" panose="02020603050405020304" pitchFamily="18" charset="0"/>
              </a:rPr>
              <a:t>（</a:t>
            </a:r>
            <a:r>
              <a:rPr lang="en-US" altLang="zh-CN" sz="1600" b="1" dirty="0">
                <a:latin typeface="Times New Roman" panose="02020603050405020304" pitchFamily="18" charset="0"/>
                <a:cs typeface="Times New Roman" panose="02020603050405020304" pitchFamily="18" charset="0"/>
              </a:rPr>
              <a:t>b</a:t>
            </a:r>
            <a:r>
              <a:rPr lang="zh-CN" altLang="en-US" sz="1600" b="1" dirty="0">
                <a:latin typeface="Times New Roman" panose="02020603050405020304" pitchFamily="18" charset="0"/>
                <a:cs typeface="Times New Roman" panose="02020603050405020304" pitchFamily="18" charset="0"/>
              </a:rPr>
              <a:t>）</a:t>
            </a:r>
          </a:p>
        </p:txBody>
      </p:sp>
      <p:sp>
        <p:nvSpPr>
          <p:cNvPr id="23" name="文本框 22">
            <a:extLst>
              <a:ext uri="{FF2B5EF4-FFF2-40B4-BE49-F238E27FC236}">
                <a16:creationId xmlns:a16="http://schemas.microsoft.com/office/drawing/2014/main" id="{C7E0C435-23D2-443A-8C3A-9B87EC5871AC}"/>
              </a:ext>
            </a:extLst>
          </p:cNvPr>
          <p:cNvSpPr txBox="1"/>
          <p:nvPr/>
        </p:nvSpPr>
        <p:spPr>
          <a:xfrm>
            <a:off x="3488872" y="4924039"/>
            <a:ext cx="6349067" cy="369332"/>
          </a:xfrm>
          <a:prstGeom prst="rect">
            <a:avLst/>
          </a:prstGeom>
          <a:noFill/>
        </p:spPr>
        <p:txBody>
          <a:bodyPr wrap="square" rtlCol="0">
            <a:spAutoFit/>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Apollonius</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图顶点可以看做种子点空外接圆的圆心。</a:t>
            </a:r>
          </a:p>
        </p:txBody>
      </p:sp>
    </p:spTree>
    <p:extLst>
      <p:ext uri="{BB962C8B-B14F-4D97-AF65-F5344CB8AC3E}">
        <p14:creationId xmlns:p14="http://schemas.microsoft.com/office/powerpoint/2010/main" val="2511290773"/>
      </p:ext>
    </p:extLst>
  </p:cSld>
  <p:clrMapOvr>
    <a:masterClrMapping/>
  </p:clrMapOvr>
  <mc:AlternateContent xmlns:mc="http://schemas.openxmlformats.org/markup-compatibility/2006" xmlns:p14="http://schemas.microsoft.com/office/powerpoint/2010/main">
    <mc:Choice Requires="p14">
      <p:transition spd="slow" p14:dur="2000" advTm="919"/>
    </mc:Choice>
    <mc:Fallback xmlns="">
      <p:transition spd="slow" advTm="91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15671" y="288392"/>
            <a:ext cx="8260684"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（顶点）</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2DDF6FE-36BD-4501-84D9-17B1FBB11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762" y="1461574"/>
            <a:ext cx="3609493" cy="3609493"/>
          </a:xfrm>
          <a:prstGeom prst="rect">
            <a:avLst/>
          </a:prstGeom>
        </p:spPr>
      </p:pic>
      <p:pic>
        <p:nvPicPr>
          <p:cNvPr id="9" name="图片 8">
            <a:extLst>
              <a:ext uri="{FF2B5EF4-FFF2-40B4-BE49-F238E27FC236}">
                <a16:creationId xmlns:a16="http://schemas.microsoft.com/office/drawing/2014/main" id="{5A2866FE-4A37-4D94-A38F-D683DA858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8140" y="1507294"/>
            <a:ext cx="3332098" cy="3332098"/>
          </a:xfrm>
          <a:prstGeom prst="rect">
            <a:avLst/>
          </a:prstGeom>
        </p:spPr>
      </p:pic>
      <p:sp>
        <p:nvSpPr>
          <p:cNvPr id="10" name="文本框 9">
            <a:extLst>
              <a:ext uri="{FF2B5EF4-FFF2-40B4-BE49-F238E27FC236}">
                <a16:creationId xmlns:a16="http://schemas.microsoft.com/office/drawing/2014/main" id="{D8AD1FC9-5001-4AB6-B1BE-C61F29820FE0}"/>
              </a:ext>
            </a:extLst>
          </p:cNvPr>
          <p:cNvSpPr txBox="1"/>
          <p:nvPr/>
        </p:nvSpPr>
        <p:spPr>
          <a:xfrm>
            <a:off x="3406871" y="5114505"/>
            <a:ext cx="1339273"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一个顶点</a:t>
            </a:r>
          </a:p>
        </p:txBody>
      </p:sp>
      <p:sp>
        <p:nvSpPr>
          <p:cNvPr id="11" name="文本框 10">
            <a:extLst>
              <a:ext uri="{FF2B5EF4-FFF2-40B4-BE49-F238E27FC236}">
                <a16:creationId xmlns:a16="http://schemas.microsoft.com/office/drawing/2014/main" id="{52B7E0DD-6F47-4757-BC27-490BA2D98B48}"/>
              </a:ext>
            </a:extLst>
          </p:cNvPr>
          <p:cNvSpPr txBox="1"/>
          <p:nvPr/>
        </p:nvSpPr>
        <p:spPr>
          <a:xfrm>
            <a:off x="7584552" y="5114505"/>
            <a:ext cx="1339273"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(b) </a:t>
            </a:r>
            <a:r>
              <a:rPr lang="zh-CN" altLang="en-US" sz="1600" b="1" dirty="0">
                <a:latin typeface="Times New Roman" panose="02020603050405020304" pitchFamily="18" charset="0"/>
                <a:cs typeface="Times New Roman" panose="02020603050405020304" pitchFamily="18" charset="0"/>
              </a:rPr>
              <a:t>两个顶点</a:t>
            </a:r>
          </a:p>
        </p:txBody>
      </p:sp>
      <p:sp>
        <p:nvSpPr>
          <p:cNvPr id="2" name="页脚占位符 1">
            <a:extLst>
              <a:ext uri="{FF2B5EF4-FFF2-40B4-BE49-F238E27FC236}">
                <a16:creationId xmlns:a16="http://schemas.microsoft.com/office/drawing/2014/main" id="{A56C47D5-E6F9-424E-A7B8-3314A445AC60}"/>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4" name="灯片编号占位符 3">
            <a:extLst>
              <a:ext uri="{FF2B5EF4-FFF2-40B4-BE49-F238E27FC236}">
                <a16:creationId xmlns:a16="http://schemas.microsoft.com/office/drawing/2014/main" id="{CA2B28F1-8FB6-4731-B1E2-3A8380CD8C5F}"/>
              </a:ext>
            </a:extLst>
          </p:cNvPr>
          <p:cNvSpPr>
            <a:spLocks noGrp="1"/>
          </p:cNvSpPr>
          <p:nvPr>
            <p:ph type="sldNum" sz="quarter" idx="12"/>
          </p:nvPr>
        </p:nvSpPr>
        <p:spPr/>
        <p:txBody>
          <a:bodyPr/>
          <a:lstStyle/>
          <a:p>
            <a:fld id="{D0FC60B1-B23A-446E-BCBA-080D485AE75B}" type="slidenum">
              <a:rPr lang="zh-CN" altLang="en-US" smtClean="0"/>
              <a:t>15</a:t>
            </a:fld>
            <a:endParaRPr lang="zh-CN" altLang="en-US"/>
          </a:p>
        </p:txBody>
      </p:sp>
    </p:spTree>
    <p:extLst>
      <p:ext uri="{BB962C8B-B14F-4D97-AF65-F5344CB8AC3E}">
        <p14:creationId xmlns:p14="http://schemas.microsoft.com/office/powerpoint/2010/main" val="96547135"/>
      </p:ext>
    </p:extLst>
  </p:cSld>
  <p:clrMapOvr>
    <a:masterClrMapping/>
  </p:clrMapOvr>
  <mc:AlternateContent xmlns:mc="http://schemas.openxmlformats.org/markup-compatibility/2006" xmlns:p14="http://schemas.microsoft.com/office/powerpoint/2010/main">
    <mc:Choice Requires="p14">
      <p:transition spd="slow" p14:dur="2000" advTm="919"/>
    </mc:Choice>
    <mc:Fallback xmlns="">
      <p:transition spd="slow" advTm="91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8895926"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（边）</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r>
              <a:rPr lang="en-US" altLang="zh-CN" dirty="0"/>
              <a:t>15</a:t>
            </a:r>
            <a:endParaRPr lang="zh-CN" altLang="en-US" dirty="0"/>
          </a:p>
        </p:txBody>
      </p:sp>
      <p:pic>
        <p:nvPicPr>
          <p:cNvPr id="3" name="图片 2">
            <a:extLst>
              <a:ext uri="{FF2B5EF4-FFF2-40B4-BE49-F238E27FC236}">
                <a16:creationId xmlns:a16="http://schemas.microsoft.com/office/drawing/2014/main" id="{6827B6A2-3548-4C31-82CB-DE89F7E155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918" y="1335279"/>
            <a:ext cx="3779226" cy="3779226"/>
          </a:xfrm>
          <a:prstGeom prst="rect">
            <a:avLst/>
          </a:prstGeom>
        </p:spPr>
      </p:pic>
      <p:pic>
        <p:nvPicPr>
          <p:cNvPr id="15" name="图片 14">
            <a:extLst>
              <a:ext uri="{FF2B5EF4-FFF2-40B4-BE49-F238E27FC236}">
                <a16:creationId xmlns:a16="http://schemas.microsoft.com/office/drawing/2014/main" id="{E97AE887-525C-4674-A860-F145298C3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7083" y="1380998"/>
            <a:ext cx="3603802" cy="3603802"/>
          </a:xfrm>
          <a:prstGeom prst="rect">
            <a:avLst/>
          </a:prstGeom>
        </p:spPr>
      </p:pic>
      <p:sp>
        <p:nvSpPr>
          <p:cNvPr id="14" name="文本框 13">
            <a:extLst>
              <a:ext uri="{FF2B5EF4-FFF2-40B4-BE49-F238E27FC236}">
                <a16:creationId xmlns:a16="http://schemas.microsoft.com/office/drawing/2014/main" id="{172A1370-6B63-40E7-8806-BB8DADC9B7E7}"/>
              </a:ext>
            </a:extLst>
          </p:cNvPr>
          <p:cNvSpPr txBox="1"/>
          <p:nvPr/>
        </p:nvSpPr>
        <p:spPr>
          <a:xfrm>
            <a:off x="2928531" y="5114505"/>
            <a:ext cx="2286000"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无限延伸的边</a:t>
            </a:r>
          </a:p>
        </p:txBody>
      </p:sp>
      <p:sp>
        <p:nvSpPr>
          <p:cNvPr id="16" name="文本框 15">
            <a:extLst>
              <a:ext uri="{FF2B5EF4-FFF2-40B4-BE49-F238E27FC236}">
                <a16:creationId xmlns:a16="http://schemas.microsoft.com/office/drawing/2014/main" id="{BEC4F8D8-0D1D-40E1-A5D3-757311E219BE}"/>
              </a:ext>
            </a:extLst>
          </p:cNvPr>
          <p:cNvSpPr txBox="1"/>
          <p:nvPr/>
        </p:nvSpPr>
        <p:spPr>
          <a:xfrm>
            <a:off x="6944976" y="5112337"/>
            <a:ext cx="2208015"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(b) </a:t>
            </a:r>
            <a:r>
              <a:rPr lang="zh-CN" altLang="en-US" sz="1600" b="1" dirty="0">
                <a:latin typeface="Times New Roman" panose="02020603050405020304" pitchFamily="18" charset="0"/>
                <a:cs typeface="Times New Roman" panose="02020603050405020304" pitchFamily="18" charset="0"/>
              </a:rPr>
              <a:t>封闭的环边</a:t>
            </a:r>
          </a:p>
        </p:txBody>
      </p:sp>
    </p:spTree>
    <p:extLst>
      <p:ext uri="{BB962C8B-B14F-4D97-AF65-F5344CB8AC3E}">
        <p14:creationId xmlns:p14="http://schemas.microsoft.com/office/powerpoint/2010/main" val="618633837"/>
      </p:ext>
    </p:extLst>
  </p:cSld>
  <p:clrMapOvr>
    <a:masterClrMapping/>
  </p:clrMapOvr>
  <mc:AlternateContent xmlns:mc="http://schemas.openxmlformats.org/markup-compatibility/2006" xmlns:p14="http://schemas.microsoft.com/office/powerpoint/2010/main">
    <mc:Choice Requires="p14">
      <p:transition spd="slow" p14:dur="2000" advTm="1561"/>
    </mc:Choice>
    <mc:Fallback xmlns="">
      <p:transition spd="slow" advTm="156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8895926"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（边）</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r>
              <a:rPr lang="en-US" altLang="zh-CN" dirty="0"/>
              <a:t>15</a:t>
            </a:r>
            <a:endParaRPr lang="zh-CN" altLang="en-US" dirty="0"/>
          </a:p>
        </p:txBody>
      </p:sp>
      <p:pic>
        <p:nvPicPr>
          <p:cNvPr id="9" name="图片 8">
            <a:extLst>
              <a:ext uri="{FF2B5EF4-FFF2-40B4-BE49-F238E27FC236}">
                <a16:creationId xmlns:a16="http://schemas.microsoft.com/office/drawing/2014/main" id="{6EA3FCC7-45CB-44AF-806C-721D09270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7091" y="1186448"/>
            <a:ext cx="5229819" cy="5229819"/>
          </a:xfrm>
          <a:prstGeom prst="rect">
            <a:avLst/>
          </a:prstGeom>
        </p:spPr>
      </p:pic>
      <p:pic>
        <p:nvPicPr>
          <p:cNvPr id="10" name="图片 9">
            <a:extLst>
              <a:ext uri="{FF2B5EF4-FFF2-40B4-BE49-F238E27FC236}">
                <a16:creationId xmlns:a16="http://schemas.microsoft.com/office/drawing/2014/main" id="{78ABBF63-BD56-438C-BAF6-0D86DC9C07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7011" y="4071022"/>
            <a:ext cx="2253715" cy="1800000"/>
          </a:xfrm>
          <a:prstGeom prst="rect">
            <a:avLst/>
          </a:prstGeom>
        </p:spPr>
      </p:pic>
      <p:pic>
        <p:nvPicPr>
          <p:cNvPr id="11" name="图片 10">
            <a:extLst>
              <a:ext uri="{FF2B5EF4-FFF2-40B4-BE49-F238E27FC236}">
                <a16:creationId xmlns:a16="http://schemas.microsoft.com/office/drawing/2014/main" id="{5D33509E-973D-4454-851B-B575795CC8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9173" y="1629000"/>
            <a:ext cx="2253714" cy="1800000"/>
          </a:xfrm>
          <a:prstGeom prst="rect">
            <a:avLst/>
          </a:prstGeom>
        </p:spPr>
      </p:pic>
      <p:sp>
        <p:nvSpPr>
          <p:cNvPr id="12" name="矩形: 圆角 11">
            <a:extLst>
              <a:ext uri="{FF2B5EF4-FFF2-40B4-BE49-F238E27FC236}">
                <a16:creationId xmlns:a16="http://schemas.microsoft.com/office/drawing/2014/main" id="{F9D98769-EAC4-41ED-A99D-F7CE72DD523F}"/>
              </a:ext>
            </a:extLst>
          </p:cNvPr>
          <p:cNvSpPr/>
          <p:nvPr/>
        </p:nvSpPr>
        <p:spPr>
          <a:xfrm>
            <a:off x="1529173" y="1532246"/>
            <a:ext cx="2326830" cy="1988892"/>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2EACB1A0-CF98-4BD1-8BDB-3CDAD43F4C5B}"/>
              </a:ext>
            </a:extLst>
          </p:cNvPr>
          <p:cNvSpPr/>
          <p:nvPr/>
        </p:nvSpPr>
        <p:spPr>
          <a:xfrm>
            <a:off x="1512244" y="3951406"/>
            <a:ext cx="2326830" cy="1988892"/>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1476575"/>
      </p:ext>
    </p:extLst>
  </p:cSld>
  <p:clrMapOvr>
    <a:masterClrMapping/>
  </p:clrMapOvr>
  <mc:AlternateContent xmlns:mc="http://schemas.openxmlformats.org/markup-compatibility/2006" xmlns:p14="http://schemas.microsoft.com/office/powerpoint/2010/main">
    <mc:Choice Requires="p14">
      <p:transition spd="slow" p14:dur="2000" advTm="1561"/>
    </mc:Choice>
    <mc:Fallback xmlns="">
      <p:transition spd="slow" advTm="156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7924965"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（面）</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18</a:t>
            </a:fld>
            <a:endParaRPr lang="zh-CN" altLang="en-US"/>
          </a:p>
        </p:txBody>
      </p:sp>
      <p:pic>
        <p:nvPicPr>
          <p:cNvPr id="9" name="图片 8">
            <a:extLst>
              <a:ext uri="{FF2B5EF4-FFF2-40B4-BE49-F238E27FC236}">
                <a16:creationId xmlns:a16="http://schemas.microsoft.com/office/drawing/2014/main" id="{F0C91FE5-23A5-4CAF-992E-A1ECD5FCF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826" y="1935162"/>
            <a:ext cx="3288612" cy="3371072"/>
          </a:xfrm>
          <a:prstGeom prst="rect">
            <a:avLst/>
          </a:prstGeom>
        </p:spPr>
      </p:pic>
      <p:sp>
        <p:nvSpPr>
          <p:cNvPr id="2" name="文本框 1">
            <a:extLst>
              <a:ext uri="{FF2B5EF4-FFF2-40B4-BE49-F238E27FC236}">
                <a16:creationId xmlns:a16="http://schemas.microsoft.com/office/drawing/2014/main" id="{0B90104E-1B04-4439-97BD-AA78F651BC04}"/>
              </a:ext>
            </a:extLst>
          </p:cNvPr>
          <p:cNvSpPr txBox="1"/>
          <p:nvPr/>
        </p:nvSpPr>
        <p:spPr>
          <a:xfrm>
            <a:off x="6497535" y="2245204"/>
            <a:ext cx="4027712" cy="165474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中分面是一个曲面；</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曲面是双曲面的一支；</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Ø"/>
            </a:pPr>
            <a:r>
              <a:rPr lang="en-US" altLang="zh-CN" dirty="0">
                <a:latin typeface="宋体" panose="02010600030101010101" pitchFamily="2" charset="-122"/>
                <a:ea typeface="宋体" panose="02010600030101010101" pitchFamily="2" charset="-122"/>
              </a:rPr>
              <a:t>Apollonius</a:t>
            </a:r>
            <a:r>
              <a:rPr lang="zh-CN" altLang="en-US" dirty="0">
                <a:latin typeface="宋体" panose="02010600030101010101" pitchFamily="2" charset="-122"/>
                <a:ea typeface="宋体" panose="02010600030101010101" pitchFamily="2" charset="-122"/>
              </a:rPr>
              <a:t>的边作为曲面的边界。</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A902B0D-E828-4030-8E97-95F0D3F24D86}"/>
                  </a:ext>
                </a:extLst>
              </p:cNvPr>
              <p:cNvSpPr txBox="1"/>
              <p:nvPr/>
            </p:nvSpPr>
            <p:spPr>
              <a:xfrm>
                <a:off x="6497535" y="4574153"/>
                <a:ext cx="4695825"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m:t>
                      </m:r>
                      <m:r>
                        <a:rPr lang="en-US" altLang="zh-CN" i="1" smtClean="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𝑥</m:t>
                      </m:r>
                      <m:r>
                        <a:rPr lang="en-US" altLang="zh-CN" i="1">
                          <a:latin typeface="Cambria Math" panose="02040503050406030204" pitchFamily="18" charset="0"/>
                        </a:rPr>
                        <m:t>||</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en-US" altLang="zh-CN"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r>
                        <a:rPr lang="zh-CN" altLang="en-US" i="1">
                          <a:latin typeface="Cambria Math" panose="02040503050406030204" pitchFamily="18" charset="0"/>
                        </a:rPr>
                        <m:t>𝑥</m:t>
                      </m:r>
                      <m:r>
                        <a:rPr lang="en-US" altLang="zh-CN" i="1">
                          <a:latin typeface="Cambria Math" panose="02040503050406030204" pitchFamily="18" charset="0"/>
                        </a:rPr>
                        <m:t>||</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oMath>
                  </m:oMathPara>
                </a14:m>
                <a:endParaRPr lang="zh-CN" altLang="en-US" dirty="0"/>
              </a:p>
            </p:txBody>
          </p:sp>
        </mc:Choice>
        <mc:Fallback xmlns="">
          <p:sp>
            <p:nvSpPr>
              <p:cNvPr id="16" name="文本框 15">
                <a:extLst>
                  <a:ext uri="{FF2B5EF4-FFF2-40B4-BE49-F238E27FC236}">
                    <a16:creationId xmlns:a16="http://schemas.microsoft.com/office/drawing/2014/main" id="{2A902B0D-E828-4030-8E97-95F0D3F24D86}"/>
                  </a:ext>
                </a:extLst>
              </p:cNvPr>
              <p:cNvSpPr txBox="1">
                <a:spLocks noRot="1" noChangeAspect="1" noMove="1" noResize="1" noEditPoints="1" noAdjustHandles="1" noChangeArrowheads="1" noChangeShapeType="1" noTextEdit="1"/>
              </p:cNvSpPr>
              <p:nvPr/>
            </p:nvSpPr>
            <p:spPr>
              <a:xfrm>
                <a:off x="6497535" y="4574153"/>
                <a:ext cx="4695825" cy="369332"/>
              </a:xfrm>
              <a:prstGeom prst="rect">
                <a:avLst/>
              </a:prstGeom>
              <a:blipFill>
                <a:blip r:embed="rId5"/>
                <a:stretch>
                  <a:fillRect l="-390"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0327704"/>
      </p:ext>
    </p:extLst>
  </p:cSld>
  <p:clrMapOvr>
    <a:masterClrMapping/>
  </p:clrMapOvr>
  <mc:AlternateContent xmlns:mc="http://schemas.openxmlformats.org/markup-compatibility/2006" xmlns:p14="http://schemas.microsoft.com/office/powerpoint/2010/main">
    <mc:Choice Requires="p14">
      <p:transition spd="slow" p14:dur="2000" advTm="3749"/>
    </mc:Choice>
    <mc:Fallback xmlns="">
      <p:transition spd="slow" advTm="374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7924965"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（面）</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19</a:t>
            </a:fld>
            <a:endParaRPr lang="zh-CN" altLang="en-US"/>
          </a:p>
        </p:txBody>
      </p:sp>
      <p:pic>
        <p:nvPicPr>
          <p:cNvPr id="10" name="图片 9">
            <a:extLst>
              <a:ext uri="{FF2B5EF4-FFF2-40B4-BE49-F238E27FC236}">
                <a16:creationId xmlns:a16="http://schemas.microsoft.com/office/drawing/2014/main" id="{5214932F-7353-419F-9221-F2F81E61C7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426" y="1806849"/>
            <a:ext cx="2140809" cy="1800000"/>
          </a:xfrm>
          <a:prstGeom prst="rect">
            <a:avLst/>
          </a:prstGeom>
        </p:spPr>
      </p:pic>
      <p:sp>
        <p:nvSpPr>
          <p:cNvPr id="12" name="矩形: 圆角 11">
            <a:extLst>
              <a:ext uri="{FF2B5EF4-FFF2-40B4-BE49-F238E27FC236}">
                <a16:creationId xmlns:a16="http://schemas.microsoft.com/office/drawing/2014/main" id="{E07C7F16-21D8-4BA5-839F-822ED00D8838}"/>
              </a:ext>
            </a:extLst>
          </p:cNvPr>
          <p:cNvSpPr/>
          <p:nvPr/>
        </p:nvSpPr>
        <p:spPr>
          <a:xfrm>
            <a:off x="1396192" y="1659920"/>
            <a:ext cx="2326830" cy="1988892"/>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D2798323-5CBE-4901-A3EC-E3A77DB808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457" y="4123728"/>
            <a:ext cx="1739360" cy="1800000"/>
          </a:xfrm>
          <a:prstGeom prst="rect">
            <a:avLst/>
          </a:prstGeom>
        </p:spPr>
      </p:pic>
      <p:sp>
        <p:nvSpPr>
          <p:cNvPr id="14" name="矩形: 圆角 13">
            <a:extLst>
              <a:ext uri="{FF2B5EF4-FFF2-40B4-BE49-F238E27FC236}">
                <a16:creationId xmlns:a16="http://schemas.microsoft.com/office/drawing/2014/main" id="{813B2A68-2690-4E50-B091-23734AC9AA86}"/>
              </a:ext>
            </a:extLst>
          </p:cNvPr>
          <p:cNvSpPr/>
          <p:nvPr/>
        </p:nvSpPr>
        <p:spPr>
          <a:xfrm>
            <a:off x="1372405" y="3990488"/>
            <a:ext cx="2326830" cy="1988892"/>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C7422294-246B-4309-A853-252D0929C4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5194" y="1382295"/>
            <a:ext cx="4974055" cy="4974055"/>
          </a:xfrm>
          <a:prstGeom prst="rect">
            <a:avLst/>
          </a:prstGeom>
        </p:spPr>
      </p:pic>
    </p:spTree>
    <p:extLst>
      <p:ext uri="{BB962C8B-B14F-4D97-AF65-F5344CB8AC3E}">
        <p14:creationId xmlns:p14="http://schemas.microsoft.com/office/powerpoint/2010/main" val="907775593"/>
      </p:ext>
    </p:extLst>
  </p:cSld>
  <p:clrMapOvr>
    <a:masterClrMapping/>
  </p:clrMapOvr>
  <mc:AlternateContent xmlns:mc="http://schemas.openxmlformats.org/markup-compatibility/2006" xmlns:p14="http://schemas.microsoft.com/office/powerpoint/2010/main">
    <mc:Choice Requires="p14">
      <p:transition spd="slow" p14:dur="2000" advTm="3749"/>
    </mc:Choice>
    <mc:Fallback xmlns="">
      <p:transition spd="slow" advTm="374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8B42D36-E439-4BF1-937B-098094B45119}"/>
              </a:ext>
            </a:extLst>
          </p:cNvPr>
          <p:cNvSpPr>
            <a:spLocks noGrp="1"/>
          </p:cNvSpPr>
          <p:nvPr>
            <p:ph idx="1"/>
          </p:nvPr>
        </p:nvSpPr>
        <p:spPr>
          <a:xfrm>
            <a:off x="1111967" y="1525728"/>
            <a:ext cx="10515600" cy="4407954"/>
          </a:xfrm>
        </p:spPr>
        <p:txBody>
          <a:bodyPr>
            <a:normAutofit fontScale="77500" lnSpcReduction="20000"/>
          </a:bodyPr>
          <a:lstStyle/>
          <a:p>
            <a:pPr>
              <a:lnSpc>
                <a:spcPct val="200000"/>
              </a:lnSpc>
            </a:pPr>
            <a:r>
              <a:rPr lang="zh-CN" altLang="en-US" b="1" dirty="0">
                <a:latin typeface="宋体" panose="02010600030101010101" pitchFamily="2" charset="-122"/>
                <a:ea typeface="宋体" panose="02010600030101010101" pitchFamily="2" charset="-122"/>
              </a:rPr>
              <a:t>理论意义与应用价值</a:t>
            </a:r>
            <a:endParaRPr lang="en-US" altLang="zh-CN" b="1" dirty="0">
              <a:latin typeface="宋体" panose="02010600030101010101" pitchFamily="2" charset="-122"/>
              <a:ea typeface="宋体" panose="02010600030101010101" pitchFamily="2" charset="-122"/>
            </a:endParaRPr>
          </a:p>
          <a:p>
            <a:pPr>
              <a:lnSpc>
                <a:spcPct val="200000"/>
              </a:lnSpc>
            </a:pPr>
            <a:r>
              <a:rPr lang="zh-CN" altLang="en-US" b="1" dirty="0">
                <a:latin typeface="宋体" panose="02010600030101010101" pitchFamily="2" charset="-122"/>
                <a:ea typeface="宋体" panose="02010600030101010101" pitchFamily="2" charset="-122"/>
              </a:rPr>
              <a:t>概念介绍</a:t>
            </a:r>
            <a:endParaRPr lang="en-US" altLang="zh-CN" b="1" dirty="0">
              <a:latin typeface="宋体" panose="02010600030101010101" pitchFamily="2" charset="-122"/>
              <a:ea typeface="宋体" panose="02010600030101010101" pitchFamily="2" charset="-122"/>
            </a:endParaRPr>
          </a:p>
          <a:p>
            <a:pPr>
              <a:lnSpc>
                <a:spcPct val="200000"/>
              </a:lnSpc>
            </a:pPr>
            <a:r>
              <a:rPr lang="zh-CN" altLang="en-US" b="1" dirty="0">
                <a:latin typeface="宋体" panose="02010600030101010101" pitchFamily="2" charset="-122"/>
                <a:ea typeface="宋体" panose="02010600030101010101" pitchFamily="2" charset="-122"/>
              </a:rPr>
              <a:t>相关工作</a:t>
            </a:r>
            <a:endParaRPr lang="en-US" altLang="zh-CN" b="1" dirty="0">
              <a:latin typeface="宋体" panose="02010600030101010101" pitchFamily="2" charset="-122"/>
              <a:ea typeface="宋体" panose="02010600030101010101" pitchFamily="2" charset="-122"/>
            </a:endParaRPr>
          </a:p>
          <a:p>
            <a:pPr>
              <a:lnSpc>
                <a:spcPct val="200000"/>
              </a:lnSpc>
            </a:pPr>
            <a:r>
              <a:rPr lang="zh-CN" altLang="en-US" b="1" dirty="0">
                <a:latin typeface="宋体" panose="02010600030101010101" pitchFamily="2" charset="-122"/>
                <a:ea typeface="宋体" panose="02010600030101010101" pitchFamily="2" charset="-122"/>
              </a:rPr>
              <a:t>算法创新</a:t>
            </a:r>
            <a:endParaRPr lang="en-US" altLang="zh-CN" b="1" dirty="0">
              <a:latin typeface="宋体" panose="02010600030101010101" pitchFamily="2" charset="-122"/>
              <a:ea typeface="宋体" panose="02010600030101010101" pitchFamily="2" charset="-122"/>
            </a:endParaRPr>
          </a:p>
          <a:p>
            <a:pPr>
              <a:lnSpc>
                <a:spcPct val="200000"/>
              </a:lnSpc>
            </a:pPr>
            <a:r>
              <a:rPr lang="zh-CN" altLang="en-US" b="1" dirty="0">
                <a:latin typeface="宋体" panose="02010600030101010101" pitchFamily="2" charset="-122"/>
                <a:ea typeface="宋体" panose="02010600030101010101" pitchFamily="2" charset="-122"/>
              </a:rPr>
              <a:t>实验结果</a:t>
            </a:r>
            <a:endParaRPr lang="en-US" altLang="zh-CN" b="1" dirty="0">
              <a:latin typeface="宋体" panose="02010600030101010101" pitchFamily="2" charset="-122"/>
              <a:ea typeface="宋体" panose="02010600030101010101" pitchFamily="2" charset="-122"/>
            </a:endParaRPr>
          </a:p>
          <a:p>
            <a:pPr>
              <a:lnSpc>
                <a:spcPct val="200000"/>
              </a:lnSpc>
            </a:pPr>
            <a:r>
              <a:rPr lang="zh-CN" altLang="en-US" b="1" dirty="0">
                <a:latin typeface="宋体" panose="02010600030101010101" pitchFamily="2" charset="-122"/>
                <a:ea typeface="宋体" panose="02010600030101010101" pitchFamily="2" charset="-122"/>
              </a:rPr>
              <a:t>总结与不足</a:t>
            </a:r>
          </a:p>
        </p:txBody>
      </p:sp>
      <p:sp>
        <p:nvSpPr>
          <p:cNvPr id="2" name="页脚占位符 1">
            <a:extLst>
              <a:ext uri="{FF2B5EF4-FFF2-40B4-BE49-F238E27FC236}">
                <a16:creationId xmlns:a16="http://schemas.microsoft.com/office/drawing/2014/main" id="{8E3F7669-BDF9-4D0F-8D51-B66A3F479447}"/>
              </a:ext>
            </a:extLst>
          </p:cNvPr>
          <p:cNvSpPr>
            <a:spLocks noGrp="1"/>
          </p:cNvSpPr>
          <p:nvPr>
            <p:ph type="ftr" sz="quarter" idx="11"/>
          </p:nvPr>
        </p:nvSpPr>
        <p:spPr/>
        <p:txBody>
          <a:bodyPr/>
          <a:lstStyle/>
          <a:p>
            <a:r>
              <a:rPr lang="zh-CN" altLang="en-US" dirty="0"/>
              <a:t>山东大学计算机学院交叉研究中心（</a:t>
            </a:r>
            <a:r>
              <a:rPr lang="en-US" altLang="zh-CN" dirty="0"/>
              <a:t>IRC</a:t>
            </a:r>
            <a:r>
              <a:rPr lang="zh-CN" altLang="en-US" dirty="0"/>
              <a:t>）</a:t>
            </a:r>
          </a:p>
        </p:txBody>
      </p:sp>
      <p:sp>
        <p:nvSpPr>
          <p:cNvPr id="4" name="灯片编号占位符 3">
            <a:extLst>
              <a:ext uri="{FF2B5EF4-FFF2-40B4-BE49-F238E27FC236}">
                <a16:creationId xmlns:a16="http://schemas.microsoft.com/office/drawing/2014/main" id="{CE65FC1D-BB93-49F7-85AD-E3355F463F02}"/>
              </a:ext>
            </a:extLst>
          </p:cNvPr>
          <p:cNvSpPr>
            <a:spLocks noGrp="1"/>
          </p:cNvSpPr>
          <p:nvPr>
            <p:ph type="sldNum" sz="quarter" idx="12"/>
          </p:nvPr>
        </p:nvSpPr>
        <p:spPr/>
        <p:txBody>
          <a:bodyPr/>
          <a:lstStyle/>
          <a:p>
            <a:fld id="{D0FC60B1-B23A-446E-BCBA-080D485AE75B}" type="slidenum">
              <a:rPr lang="zh-CN" altLang="en-US" smtClean="0"/>
              <a:t>2</a:t>
            </a:fld>
            <a:endParaRPr lang="zh-CN" altLang="en-US" dirty="0"/>
          </a:p>
        </p:txBody>
      </p:sp>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3941088"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答辩目录</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4935770"/>
      </p:ext>
    </p:extLst>
  </p:cSld>
  <p:clrMapOvr>
    <a:masterClrMapping/>
  </p:clrMapOvr>
  <mc:AlternateContent xmlns:mc="http://schemas.openxmlformats.org/markup-compatibility/2006" xmlns:p14="http://schemas.microsoft.com/office/powerpoint/2010/main">
    <mc:Choice Requires="p14">
      <p:transition spd="slow" p14:dur="2000" advTm="8535"/>
    </mc:Choice>
    <mc:Fallback xmlns="">
      <p:transition spd="slow" advTm="853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822788"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概念介绍</a:t>
            </a:r>
            <a:r>
              <a:rPr lang="zh-CN" altLang="en-US" b="1" dirty="0">
                <a:solidFill>
                  <a:schemeClr val="accent1">
                    <a:lumMod val="75000"/>
                  </a:schemeClr>
                </a:solidFill>
                <a:latin typeface="Calibri" panose="020F0502020204030204" pitchFamily="34" charset="0"/>
                <a:cs typeface="Calibri" panose="020F0502020204030204" pitchFamily="34" charset="0"/>
              </a:rPr>
              <a:t>（权重与</a:t>
            </a:r>
            <a:r>
              <a:rPr lang="en-US" altLang="zh-CN" b="1" dirty="0">
                <a:solidFill>
                  <a:schemeClr val="accent1">
                    <a:lumMod val="75000"/>
                  </a:schemeClr>
                </a:solidFill>
                <a:latin typeface="Calibri" panose="020F0502020204030204" pitchFamily="34" charset="0"/>
                <a:cs typeface="Calibri" panose="020F0502020204030204" pitchFamily="34" charset="0"/>
              </a:rPr>
              <a:t>cell</a:t>
            </a:r>
            <a:r>
              <a:rPr lang="zh-CN" altLang="en-US" b="1" dirty="0">
                <a:solidFill>
                  <a:schemeClr val="accent1">
                    <a:lumMod val="75000"/>
                  </a:schemeClr>
                </a:solidFill>
                <a:latin typeface="Calibri" panose="020F0502020204030204" pitchFamily="34" charset="0"/>
                <a:cs typeface="Calibri" panose="020F0502020204030204" pitchFamily="34" charset="0"/>
              </a:rPr>
              <a:t>的关系）</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20</a:t>
            </a:fld>
            <a:endParaRPr lang="zh-CN" altLang="en-US"/>
          </a:p>
        </p:txBody>
      </p:sp>
      <p:pic>
        <p:nvPicPr>
          <p:cNvPr id="9" name="图片 8">
            <a:extLst>
              <a:ext uri="{FF2B5EF4-FFF2-40B4-BE49-F238E27FC236}">
                <a16:creationId xmlns:a16="http://schemas.microsoft.com/office/drawing/2014/main" id="{7879A3EB-DB78-419E-BE15-25846F9004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858" y="1370150"/>
            <a:ext cx="4501095" cy="4501095"/>
          </a:xfrm>
          <a:prstGeom prst="rect">
            <a:avLst/>
          </a:prstGeom>
        </p:spPr>
      </p:pic>
      <p:pic>
        <p:nvPicPr>
          <p:cNvPr id="10" name="图片 9">
            <a:extLst>
              <a:ext uri="{FF2B5EF4-FFF2-40B4-BE49-F238E27FC236}">
                <a16:creationId xmlns:a16="http://schemas.microsoft.com/office/drawing/2014/main" id="{5ACB36B6-7A36-4C1E-B890-D13F220E5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3768" y="1334683"/>
            <a:ext cx="4831439" cy="4831439"/>
          </a:xfrm>
          <a:prstGeom prst="rect">
            <a:avLst/>
          </a:prstGeom>
        </p:spPr>
      </p:pic>
    </p:spTree>
    <p:extLst>
      <p:ext uri="{BB962C8B-B14F-4D97-AF65-F5344CB8AC3E}">
        <p14:creationId xmlns:p14="http://schemas.microsoft.com/office/powerpoint/2010/main" val="87018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6602876"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solidFill>
                <a:latin typeface="Calibri" panose="020F0502020204030204" pitchFamily="34" charset="0"/>
                <a:cs typeface="Calibri" panose="020F0502020204030204" pitchFamily="34" charset="0"/>
              </a:rPr>
              <a:t>相关工作</a:t>
            </a:r>
            <a:r>
              <a:rPr lang="en-US" altLang="zh-CN" sz="2000" dirty="0">
                <a:solidFill>
                  <a:schemeClr val="accent1"/>
                </a:solidFill>
                <a:latin typeface="Calibri" panose="020F0502020204030204" pitchFamily="34" charset="0"/>
                <a:cs typeface="Calibri" panose="020F0502020204030204" pitchFamily="34" charset="0"/>
              </a:rPr>
              <a:t>(</a:t>
            </a:r>
            <a:r>
              <a:rPr lang="en-US" altLang="zh-CN" dirty="0">
                <a:solidFill>
                  <a:schemeClr val="accent1"/>
                </a:solidFill>
                <a:latin typeface="Calibri" panose="020F0502020204030204" pitchFamily="34" charset="0"/>
                <a:cs typeface="Calibri" panose="020F0502020204030204" pitchFamily="34" charset="0"/>
              </a:rPr>
              <a:t>Edge</a:t>
            </a:r>
            <a:r>
              <a:rPr lang="en-US" altLang="zh-CN" sz="2000" dirty="0">
                <a:solidFill>
                  <a:schemeClr val="accent1"/>
                </a:solidFill>
                <a:latin typeface="Calibri" panose="020F0502020204030204" pitchFamily="34" charset="0"/>
                <a:cs typeface="Calibri" panose="020F0502020204030204" pitchFamily="34" charset="0"/>
              </a:rPr>
              <a:t>-tracing algorithm )</a:t>
            </a:r>
            <a:endParaRPr lang="en-US" altLang="zh-CN" sz="4000" dirty="0">
              <a:solidFill>
                <a:schemeClr val="accent1"/>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a:extLst>
              <a:ext uri="{FF2B5EF4-FFF2-40B4-BE49-F238E27FC236}">
                <a16:creationId xmlns:a16="http://schemas.microsoft.com/office/drawing/2014/main" id="{B304C8D6-DCD5-4FB6-ABD5-8762B8E400AA}"/>
              </a:ext>
            </a:extLst>
          </p:cNvPr>
          <p:cNvSpPr>
            <a:spLocks noGrp="1"/>
          </p:cNvSpPr>
          <p:nvPr>
            <p:ph idx="1"/>
          </p:nvPr>
        </p:nvSpPr>
        <p:spPr>
          <a:xfrm>
            <a:off x="848412" y="2092713"/>
            <a:ext cx="6570173" cy="606653"/>
          </a:xfrm>
        </p:spPr>
        <p:txBody>
          <a:bodyPr>
            <a:noAutofit/>
          </a:bodyPr>
          <a:lstStyle/>
          <a:p>
            <a:pPr>
              <a:lnSpc>
                <a:spcPct val="200000"/>
              </a:lnSpc>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rPr>
              <a:t>假设已经找到一个顶点，将延伸出的四条边存入队列中</a:t>
            </a:r>
            <a:endParaRPr lang="en-US" altLang="zh-CN" sz="1800" dirty="0">
              <a:latin typeface="宋体" panose="02010600030101010101" pitchFamily="2" charset="-122"/>
              <a:ea typeface="宋体" panose="02010600030101010101" pitchFamily="2" charset="-122"/>
            </a:endParaRPr>
          </a:p>
        </p:txBody>
      </p:sp>
      <p:sp>
        <p:nvSpPr>
          <p:cNvPr id="4" name="页脚占位符 3">
            <a:extLst>
              <a:ext uri="{FF2B5EF4-FFF2-40B4-BE49-F238E27FC236}">
                <a16:creationId xmlns:a16="http://schemas.microsoft.com/office/drawing/2014/main" id="{563CEC8A-30F7-41BE-BA4D-6754785AA162}"/>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9" name="灯片编号占位符 8">
            <a:extLst>
              <a:ext uri="{FF2B5EF4-FFF2-40B4-BE49-F238E27FC236}">
                <a16:creationId xmlns:a16="http://schemas.microsoft.com/office/drawing/2014/main" id="{F9E57173-5F87-4E24-93CE-1EB298FFBF95}"/>
              </a:ext>
            </a:extLst>
          </p:cNvPr>
          <p:cNvSpPr>
            <a:spLocks noGrp="1"/>
          </p:cNvSpPr>
          <p:nvPr>
            <p:ph type="sldNum" sz="quarter" idx="12"/>
          </p:nvPr>
        </p:nvSpPr>
        <p:spPr/>
        <p:txBody>
          <a:bodyPr/>
          <a:lstStyle/>
          <a:p>
            <a:fld id="{D0FC60B1-B23A-446E-BCBA-080D485AE75B}" type="slidenum">
              <a:rPr lang="zh-CN" altLang="en-US" smtClean="0"/>
              <a:t>21</a:t>
            </a:fld>
            <a:endParaRPr lang="zh-CN" altLang="en-US"/>
          </a:p>
        </p:txBody>
      </p:sp>
      <p:pic>
        <p:nvPicPr>
          <p:cNvPr id="14" name="图片 13">
            <a:extLst>
              <a:ext uri="{FF2B5EF4-FFF2-40B4-BE49-F238E27FC236}">
                <a16:creationId xmlns:a16="http://schemas.microsoft.com/office/drawing/2014/main" id="{86E0625C-2DD3-4853-BDFA-AB7ACEADE2DD}"/>
              </a:ext>
            </a:extLst>
          </p:cNvPr>
          <p:cNvPicPr>
            <a:picLocks noChangeAspect="1"/>
          </p:cNvPicPr>
          <p:nvPr/>
        </p:nvPicPr>
        <p:blipFill rotWithShape="1">
          <a:blip r:embed="rId4"/>
          <a:srcRect l="66481"/>
          <a:stretch/>
        </p:blipFill>
        <p:spPr>
          <a:xfrm>
            <a:off x="7776621" y="1627854"/>
            <a:ext cx="3098901" cy="3460414"/>
          </a:xfrm>
          <a:prstGeom prst="rect">
            <a:avLst/>
          </a:prstGeom>
        </p:spPr>
      </p:pic>
      <p:sp>
        <p:nvSpPr>
          <p:cNvPr id="15" name="椭圆 14">
            <a:extLst>
              <a:ext uri="{FF2B5EF4-FFF2-40B4-BE49-F238E27FC236}">
                <a16:creationId xmlns:a16="http://schemas.microsoft.com/office/drawing/2014/main" id="{947C199C-12EA-4740-99F9-FE3648DBA195}"/>
              </a:ext>
            </a:extLst>
          </p:cNvPr>
          <p:cNvSpPr/>
          <p:nvPr/>
        </p:nvSpPr>
        <p:spPr>
          <a:xfrm>
            <a:off x="8843536" y="3301499"/>
            <a:ext cx="144000" cy="1440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CCADBE0-54EF-4879-81BA-1E7F673A4DAE}"/>
              </a:ext>
            </a:extLst>
          </p:cNvPr>
          <p:cNvSpPr/>
          <p:nvPr/>
        </p:nvSpPr>
        <p:spPr>
          <a:xfrm>
            <a:off x="8437272" y="3367728"/>
            <a:ext cx="144000" cy="1440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1FE25F8D-2420-4727-B3EC-8EF23895E8CF}"/>
              </a:ext>
            </a:extLst>
          </p:cNvPr>
          <p:cNvSpPr txBox="1"/>
          <p:nvPr/>
        </p:nvSpPr>
        <p:spPr>
          <a:xfrm>
            <a:off x="8270621" y="5108697"/>
            <a:ext cx="2110902" cy="338554"/>
          </a:xfrm>
          <a:prstGeom prst="rect">
            <a:avLst/>
          </a:prstGeom>
          <a:noFill/>
        </p:spPr>
        <p:txBody>
          <a:bodyPr wrap="square" rtlCol="0">
            <a:spAutoFit/>
          </a:bodyPr>
          <a:lstStyle/>
          <a:p>
            <a:pPr algn="ctr"/>
            <a:r>
              <a:rPr lang="en-US" altLang="zh-CN" sz="1600" b="1" dirty="0">
                <a:solidFill>
                  <a:srgbClr val="111111"/>
                </a:solidFill>
                <a:effectLst/>
                <a:latin typeface="Times New Roman" panose="02020603050405020304" pitchFamily="18" charset="0"/>
                <a:cs typeface="Times New Roman" panose="02020603050405020304" pitchFamily="18" charset="0"/>
              </a:rPr>
              <a:t>[</a:t>
            </a:r>
            <a:r>
              <a:rPr lang="en-US" altLang="zh-CN" sz="1600" b="1" dirty="0" err="1">
                <a:solidFill>
                  <a:srgbClr val="111111"/>
                </a:solidFill>
                <a:effectLst/>
                <a:latin typeface="Times New Roman" panose="02020603050405020304" pitchFamily="18" charset="0"/>
                <a:cs typeface="Times New Roman" panose="02020603050405020304" pitchFamily="18" charset="0"/>
              </a:rPr>
              <a:t>kim</a:t>
            </a:r>
            <a:r>
              <a:rPr lang="en-US" altLang="zh-CN" sz="1600" b="1" dirty="0">
                <a:solidFill>
                  <a:srgbClr val="111111"/>
                </a:solidFill>
                <a:effectLst/>
                <a:latin typeface="Times New Roman" panose="02020603050405020304" pitchFamily="18" charset="0"/>
                <a:cs typeface="Times New Roman" panose="02020603050405020304" pitchFamily="18" charset="0"/>
              </a:rPr>
              <a:t> et al ., 2005]</a:t>
            </a:r>
          </a:p>
        </p:txBody>
      </p:sp>
      <p:sp>
        <p:nvSpPr>
          <p:cNvPr id="13" name="文本框 12">
            <a:extLst>
              <a:ext uri="{FF2B5EF4-FFF2-40B4-BE49-F238E27FC236}">
                <a16:creationId xmlns:a16="http://schemas.microsoft.com/office/drawing/2014/main" id="{9A06E4EE-D5B3-4DCC-B43A-7044A413F555}"/>
              </a:ext>
            </a:extLst>
          </p:cNvPr>
          <p:cNvSpPr txBox="1"/>
          <p:nvPr/>
        </p:nvSpPr>
        <p:spPr>
          <a:xfrm>
            <a:off x="861122" y="2874790"/>
            <a:ext cx="6094428" cy="1273875"/>
          </a:xfrm>
          <a:prstGeom prst="rect">
            <a:avLst/>
          </a:prstGeom>
          <a:noFill/>
        </p:spPr>
        <p:txBody>
          <a:bodyPr wrap="square">
            <a:spAutoFit/>
          </a:bodyPr>
          <a:lstStyle/>
          <a:p>
            <a:pPr>
              <a:lnSpc>
                <a:spcPct val="150000"/>
              </a:lnSpc>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rPr>
              <a:t>取出一条边，通过与其余的</a:t>
            </a:r>
            <a:r>
              <a:rPr lang="en-US" altLang="zh-CN" sz="1800" dirty="0">
                <a:latin typeface="宋体" panose="02010600030101010101" pitchFamily="2" charset="-122"/>
                <a:ea typeface="宋体" panose="02010600030101010101" pitchFamily="2" charset="-122"/>
              </a:rPr>
              <a:t>n-4</a:t>
            </a:r>
            <a:r>
              <a:rPr lang="zh-CN" altLang="en-US" sz="1800" dirty="0">
                <a:latin typeface="宋体" panose="02010600030101010101" pitchFamily="2" charset="-122"/>
                <a:ea typeface="宋体" panose="02010600030101010101" pitchFamily="2" charset="-122"/>
              </a:rPr>
              <a:t>个种子点计算得到边的另一个端点，也就是一个新的</a:t>
            </a:r>
            <a:r>
              <a:rPr lang="en-US" altLang="zh-CN" sz="1800" dirty="0">
                <a:latin typeface="宋体" panose="02010600030101010101" pitchFamily="2" charset="-122"/>
                <a:ea typeface="宋体" panose="02010600030101010101" pitchFamily="2" charset="-122"/>
              </a:rPr>
              <a:t>Apollonius</a:t>
            </a:r>
            <a:r>
              <a:rPr lang="zh-CN" altLang="en-US" sz="1800" dirty="0">
                <a:latin typeface="宋体" panose="02010600030101010101" pitchFamily="2" charset="-122"/>
                <a:ea typeface="宋体" panose="02010600030101010101" pitchFamily="2" charset="-122"/>
              </a:rPr>
              <a:t>图的顶点，将所对应的边推入队列中。</a:t>
            </a:r>
            <a:endParaRPr lang="en-US" altLang="zh-CN" sz="1800"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89831C1C-9C09-4A32-8585-60BF0D1A12D9}"/>
              </a:ext>
            </a:extLst>
          </p:cNvPr>
          <p:cNvSpPr txBox="1"/>
          <p:nvPr/>
        </p:nvSpPr>
        <p:spPr>
          <a:xfrm>
            <a:off x="861122" y="4383989"/>
            <a:ext cx="6094428" cy="546753"/>
          </a:xfrm>
          <a:prstGeom prst="rect">
            <a:avLst/>
          </a:prstGeom>
          <a:noFill/>
        </p:spPr>
        <p:txBody>
          <a:bodyPr wrap="square">
            <a:spAutoFit/>
          </a:bodyPr>
          <a:lstStyle/>
          <a:p>
            <a:pPr>
              <a:lnSpc>
                <a:spcPct val="200000"/>
              </a:lnSpc>
              <a:buFont typeface="Wingdings" panose="05000000000000000000" pitchFamily="2" charset="2"/>
              <a:buChar char="Ø"/>
            </a:pPr>
            <a:r>
              <a:rPr lang="zh-CN" altLang="en-US" sz="1800" dirty="0">
                <a:latin typeface="宋体" panose="02010600030101010101" pitchFamily="2" charset="-122"/>
                <a:ea typeface="宋体" panose="02010600030101010101" pitchFamily="2" charset="-122"/>
              </a:rPr>
              <a:t>重复步骤二直到队列为空。</a:t>
            </a:r>
          </a:p>
        </p:txBody>
      </p:sp>
    </p:spTree>
    <p:extLst>
      <p:ext uri="{BB962C8B-B14F-4D97-AF65-F5344CB8AC3E}">
        <p14:creationId xmlns:p14="http://schemas.microsoft.com/office/powerpoint/2010/main" val="408839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5" grpId="0" animBg="1"/>
      <p:bldP spid="16" grpId="0" animBg="1"/>
      <p:bldP spid="13"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10022648"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solidFill>
                <a:latin typeface="Calibri" panose="020F0502020204030204" pitchFamily="34" charset="0"/>
                <a:cs typeface="Calibri" panose="020F0502020204030204" pitchFamily="34" charset="0"/>
              </a:rPr>
              <a:t>相关工作</a:t>
            </a:r>
            <a:r>
              <a:rPr lang="en-US" altLang="zh-CN" sz="2000" dirty="0">
                <a:solidFill>
                  <a:schemeClr val="accent1"/>
                </a:solidFill>
                <a:latin typeface="Calibri" panose="020F0502020204030204" pitchFamily="34" charset="0"/>
                <a:cs typeface="Calibri" panose="020F0502020204030204" pitchFamily="34" charset="0"/>
              </a:rPr>
              <a:t>(</a:t>
            </a:r>
            <a:r>
              <a:rPr lang="en-US" altLang="zh-CN" dirty="0">
                <a:solidFill>
                  <a:schemeClr val="accent1"/>
                </a:solidFill>
                <a:latin typeface="Calibri" panose="020F0502020204030204" pitchFamily="34" charset="0"/>
                <a:cs typeface="Calibri" panose="020F0502020204030204" pitchFamily="34" charset="0"/>
              </a:rPr>
              <a:t>Region-expansion </a:t>
            </a:r>
            <a:r>
              <a:rPr lang="en-US" altLang="zh-CN" sz="2000" dirty="0">
                <a:solidFill>
                  <a:schemeClr val="accent1"/>
                </a:solidFill>
                <a:latin typeface="Calibri" panose="020F0502020204030204" pitchFamily="34" charset="0"/>
                <a:cs typeface="Calibri" panose="020F0502020204030204" pitchFamily="34" charset="0"/>
              </a:rPr>
              <a:t>algorithm )</a:t>
            </a:r>
            <a:endParaRPr lang="en-US" altLang="zh-CN" sz="4000" dirty="0">
              <a:solidFill>
                <a:schemeClr val="accent1"/>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内容占位符 1">
            <a:extLst>
              <a:ext uri="{FF2B5EF4-FFF2-40B4-BE49-F238E27FC236}">
                <a16:creationId xmlns:a16="http://schemas.microsoft.com/office/drawing/2014/main" id="{4D4A3F29-6675-4A98-A133-0079D5E4CD95}"/>
              </a:ext>
            </a:extLst>
          </p:cNvPr>
          <p:cNvPicPr>
            <a:picLocks noGrp="1" noChangeAspect="1"/>
          </p:cNvPicPr>
          <p:nvPr>
            <p:ph idx="1"/>
          </p:nvPr>
        </p:nvPicPr>
        <p:blipFill>
          <a:blip r:embed="rId4"/>
          <a:stretch>
            <a:fillRect/>
          </a:stretch>
        </p:blipFill>
        <p:spPr>
          <a:xfrm>
            <a:off x="1365031" y="1421714"/>
            <a:ext cx="4132270" cy="3021445"/>
          </a:xfrm>
          <a:prstGeom prst="rect">
            <a:avLst/>
          </a:prstGeom>
        </p:spPr>
      </p:pic>
      <p:sp>
        <p:nvSpPr>
          <p:cNvPr id="5" name="页脚占位符 4">
            <a:extLst>
              <a:ext uri="{FF2B5EF4-FFF2-40B4-BE49-F238E27FC236}">
                <a16:creationId xmlns:a16="http://schemas.microsoft.com/office/drawing/2014/main" id="{75B89D10-6376-40CC-94FF-5E44DE63BD1E}"/>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9" name="灯片编号占位符 8">
            <a:extLst>
              <a:ext uri="{FF2B5EF4-FFF2-40B4-BE49-F238E27FC236}">
                <a16:creationId xmlns:a16="http://schemas.microsoft.com/office/drawing/2014/main" id="{5B9EF4E4-84A9-43D5-9925-8C65D0E4E125}"/>
              </a:ext>
            </a:extLst>
          </p:cNvPr>
          <p:cNvSpPr>
            <a:spLocks noGrp="1"/>
          </p:cNvSpPr>
          <p:nvPr>
            <p:ph type="sldNum" sz="quarter" idx="12"/>
          </p:nvPr>
        </p:nvSpPr>
        <p:spPr/>
        <p:txBody>
          <a:bodyPr/>
          <a:lstStyle/>
          <a:p>
            <a:fld id="{D0FC60B1-B23A-446E-BCBA-080D485AE75B}" type="slidenum">
              <a:rPr lang="zh-CN" altLang="en-US" smtClean="0"/>
              <a:t>22</a:t>
            </a:fld>
            <a:endParaRPr lang="zh-CN" altLang="en-US"/>
          </a:p>
        </p:txBody>
      </p:sp>
      <p:pic>
        <p:nvPicPr>
          <p:cNvPr id="3" name="图片 2">
            <a:extLst>
              <a:ext uri="{FF2B5EF4-FFF2-40B4-BE49-F238E27FC236}">
                <a16:creationId xmlns:a16="http://schemas.microsoft.com/office/drawing/2014/main" id="{5DC05FD3-78F1-44BB-AC93-D7BD4CC9155E}"/>
              </a:ext>
            </a:extLst>
          </p:cNvPr>
          <p:cNvPicPr>
            <a:picLocks noChangeAspect="1"/>
          </p:cNvPicPr>
          <p:nvPr/>
        </p:nvPicPr>
        <p:blipFill>
          <a:blip r:embed="rId5"/>
          <a:stretch>
            <a:fillRect/>
          </a:stretch>
        </p:blipFill>
        <p:spPr>
          <a:xfrm>
            <a:off x="7458019" y="1323028"/>
            <a:ext cx="3176235" cy="5084618"/>
          </a:xfrm>
          <a:prstGeom prst="rect">
            <a:avLst/>
          </a:prstGeom>
        </p:spPr>
      </p:pic>
      <p:sp>
        <p:nvSpPr>
          <p:cNvPr id="4" name="文本框 3">
            <a:extLst>
              <a:ext uri="{FF2B5EF4-FFF2-40B4-BE49-F238E27FC236}">
                <a16:creationId xmlns:a16="http://schemas.microsoft.com/office/drawing/2014/main" id="{CEE520CD-F544-4D3C-A886-5F12AB2CC120}"/>
              </a:ext>
            </a:extLst>
          </p:cNvPr>
          <p:cNvSpPr txBox="1"/>
          <p:nvPr/>
        </p:nvSpPr>
        <p:spPr>
          <a:xfrm>
            <a:off x="1163672" y="4751436"/>
            <a:ext cx="4744894" cy="1296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t>计算</a:t>
            </a:r>
            <a:r>
              <a:rPr lang="en-US" altLang="zh-CN" dirty="0"/>
              <a:t>Voronoi </a:t>
            </a:r>
            <a:r>
              <a:rPr lang="zh-CN" altLang="en-US" dirty="0"/>
              <a:t>图；</a:t>
            </a:r>
            <a:endParaRPr lang="en-US" altLang="zh-CN" dirty="0"/>
          </a:p>
          <a:p>
            <a:pPr marL="285750" indent="-285750">
              <a:lnSpc>
                <a:spcPct val="150000"/>
              </a:lnSpc>
              <a:buFont typeface="Wingdings" panose="05000000000000000000" pitchFamily="2" charset="2"/>
              <a:buChar char="Ø"/>
            </a:pPr>
            <a:r>
              <a:rPr lang="zh-CN" altLang="en-US" dirty="0"/>
              <a:t>依次扩展每个</a:t>
            </a:r>
            <a:r>
              <a:rPr lang="en-US" altLang="zh-CN" dirty="0"/>
              <a:t>site</a:t>
            </a:r>
            <a:r>
              <a:rPr lang="zh-CN" altLang="en-US" dirty="0"/>
              <a:t>所在的区域直到每个</a:t>
            </a:r>
            <a:r>
              <a:rPr lang="en-US" altLang="zh-CN" dirty="0"/>
              <a:t>site</a:t>
            </a:r>
            <a:r>
              <a:rPr lang="zh-CN" altLang="en-US" dirty="0"/>
              <a:t>达到指定的权重。</a:t>
            </a:r>
          </a:p>
        </p:txBody>
      </p:sp>
      <p:sp>
        <p:nvSpPr>
          <p:cNvPr id="12" name="文本框 11">
            <a:extLst>
              <a:ext uri="{FF2B5EF4-FFF2-40B4-BE49-F238E27FC236}">
                <a16:creationId xmlns:a16="http://schemas.microsoft.com/office/drawing/2014/main" id="{754686A7-E534-43CC-849B-EA523F4A67F6}"/>
              </a:ext>
            </a:extLst>
          </p:cNvPr>
          <p:cNvSpPr txBox="1"/>
          <p:nvPr/>
        </p:nvSpPr>
        <p:spPr>
          <a:xfrm>
            <a:off x="5616287" y="3196405"/>
            <a:ext cx="1972290" cy="338554"/>
          </a:xfrm>
          <a:prstGeom prst="rect">
            <a:avLst/>
          </a:prstGeom>
          <a:noFill/>
        </p:spPr>
        <p:txBody>
          <a:bodyPr wrap="square">
            <a:spAutoFit/>
          </a:bodyPr>
          <a:lstStyle/>
          <a:p>
            <a:r>
              <a:rPr lang="en-US" altLang="zh-CN" sz="1600" b="1" dirty="0">
                <a:solidFill>
                  <a:srgbClr val="111111"/>
                </a:solidFill>
                <a:effectLst/>
                <a:latin typeface="Times New Roman" panose="02020603050405020304" pitchFamily="18" charset="0"/>
                <a:cs typeface="Times New Roman" panose="02020603050405020304" pitchFamily="18" charset="0"/>
              </a:rPr>
              <a:t>[</a:t>
            </a:r>
            <a:r>
              <a:rPr lang="en-US" altLang="zh-CN" sz="1600" b="1" dirty="0" err="1">
                <a:solidFill>
                  <a:srgbClr val="111111"/>
                </a:solidFill>
                <a:effectLst/>
                <a:latin typeface="Times New Roman" panose="02020603050405020304" pitchFamily="18" charset="0"/>
                <a:cs typeface="Times New Roman" panose="02020603050405020304" pitchFamily="18" charset="0"/>
              </a:rPr>
              <a:t>kim</a:t>
            </a:r>
            <a:r>
              <a:rPr lang="en-US" altLang="zh-CN" sz="1600" b="1" dirty="0">
                <a:solidFill>
                  <a:srgbClr val="111111"/>
                </a:solidFill>
                <a:effectLst/>
                <a:latin typeface="Times New Roman" panose="02020603050405020304" pitchFamily="18" charset="0"/>
                <a:cs typeface="Times New Roman" panose="02020603050405020304" pitchFamily="18" charset="0"/>
              </a:rPr>
              <a:t> et al ., 2006]</a:t>
            </a:r>
          </a:p>
        </p:txBody>
      </p:sp>
    </p:spTree>
    <p:extLst>
      <p:ext uri="{BB962C8B-B14F-4D97-AF65-F5344CB8AC3E}">
        <p14:creationId xmlns:p14="http://schemas.microsoft.com/office/powerpoint/2010/main" val="1347233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37972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算法创新</a:t>
            </a:r>
            <a:r>
              <a:rPr lang="zh-CN" altLang="en-US" b="1" dirty="0">
                <a:solidFill>
                  <a:schemeClr val="accent1">
                    <a:lumMod val="75000"/>
                  </a:schemeClr>
                </a:solidFill>
                <a:latin typeface="Calibri" panose="020F0502020204030204" pitchFamily="34" charset="0"/>
                <a:cs typeface="Calibri" panose="020F0502020204030204" pitchFamily="34" charset="0"/>
              </a:rPr>
              <a:t>（数据输入）</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23</a:t>
            </a:fld>
            <a:endParaRPr lang="zh-CN" altLang="en-US"/>
          </a:p>
        </p:txBody>
      </p:sp>
      <p:pic>
        <p:nvPicPr>
          <p:cNvPr id="9" name="图片 8">
            <a:extLst>
              <a:ext uri="{FF2B5EF4-FFF2-40B4-BE49-F238E27FC236}">
                <a16:creationId xmlns:a16="http://schemas.microsoft.com/office/drawing/2014/main" id="{13786185-F20E-49D8-AD2E-DEAD4D7DE889}"/>
              </a:ext>
            </a:extLst>
          </p:cNvPr>
          <p:cNvPicPr>
            <a:picLocks noChangeAspect="1"/>
          </p:cNvPicPr>
          <p:nvPr/>
        </p:nvPicPr>
        <p:blipFill rotWithShape="1">
          <a:blip r:embed="rId4">
            <a:extLst>
              <a:ext uri="{28A0092B-C50C-407E-A947-70E740481C1C}">
                <a14:useLocalDpi xmlns:a14="http://schemas.microsoft.com/office/drawing/2010/main" val="0"/>
              </a:ext>
            </a:extLst>
          </a:blip>
          <a:srcRect l="15926" t="9562" r="19293" b="15287"/>
          <a:stretch/>
        </p:blipFill>
        <p:spPr>
          <a:xfrm>
            <a:off x="7055102" y="1228442"/>
            <a:ext cx="3838487" cy="4452963"/>
          </a:xfrm>
          <a:prstGeom prst="rect">
            <a:avLst/>
          </a:prstGeom>
        </p:spPr>
      </p:pic>
      <p:pic>
        <p:nvPicPr>
          <p:cNvPr id="10" name="图片 9">
            <a:extLst>
              <a:ext uri="{FF2B5EF4-FFF2-40B4-BE49-F238E27FC236}">
                <a16:creationId xmlns:a16="http://schemas.microsoft.com/office/drawing/2014/main" id="{B7C544D6-6D8C-47DF-B586-FCF3028B0826}"/>
              </a:ext>
            </a:extLst>
          </p:cNvPr>
          <p:cNvPicPr>
            <a:picLocks noChangeAspect="1"/>
          </p:cNvPicPr>
          <p:nvPr/>
        </p:nvPicPr>
        <p:blipFill>
          <a:blip r:embed="rId5"/>
          <a:stretch>
            <a:fillRect/>
          </a:stretch>
        </p:blipFill>
        <p:spPr>
          <a:xfrm>
            <a:off x="933448" y="1325355"/>
            <a:ext cx="4114801" cy="4114801"/>
          </a:xfrm>
          <a:prstGeom prst="rect">
            <a:avLst/>
          </a:prstGeom>
        </p:spPr>
      </p:pic>
      <p:sp>
        <p:nvSpPr>
          <p:cNvPr id="11" name="文本框 10">
            <a:extLst>
              <a:ext uri="{FF2B5EF4-FFF2-40B4-BE49-F238E27FC236}">
                <a16:creationId xmlns:a16="http://schemas.microsoft.com/office/drawing/2014/main" id="{BA02C83C-6892-48EA-8508-26B584B7BCAD}"/>
              </a:ext>
            </a:extLst>
          </p:cNvPr>
          <p:cNvSpPr txBox="1"/>
          <p:nvPr/>
        </p:nvSpPr>
        <p:spPr>
          <a:xfrm>
            <a:off x="4387247" y="3113788"/>
            <a:ext cx="2864899" cy="523220"/>
          </a:xfrm>
          <a:prstGeom prst="rect">
            <a:avLst/>
          </a:prstGeom>
          <a:noFill/>
        </p:spPr>
        <p:txBody>
          <a:bodyPr wrap="square" rtlCol="0">
            <a:spAutoFit/>
          </a:bodyPr>
          <a:lstStyle/>
          <a:p>
            <a:pPr algn="ctr"/>
            <a:r>
              <a:rPr lang="en-US" altLang="zh-CN" sz="2800" b="1" dirty="0"/>
              <a:t>1al1</a:t>
            </a:r>
            <a:r>
              <a:rPr lang="en-US" altLang="zh-CN" b="1" dirty="0"/>
              <a:t> </a:t>
            </a:r>
            <a:endParaRPr lang="zh-CN" altLang="en-US" b="1" dirty="0"/>
          </a:p>
        </p:txBody>
      </p:sp>
      <p:sp>
        <p:nvSpPr>
          <p:cNvPr id="12" name="文本框 11">
            <a:extLst>
              <a:ext uri="{FF2B5EF4-FFF2-40B4-BE49-F238E27FC236}">
                <a16:creationId xmlns:a16="http://schemas.microsoft.com/office/drawing/2014/main" id="{4C17B7F2-80D4-49F0-B831-D3529FF40A90}"/>
              </a:ext>
            </a:extLst>
          </p:cNvPr>
          <p:cNvSpPr txBox="1"/>
          <p:nvPr/>
        </p:nvSpPr>
        <p:spPr>
          <a:xfrm>
            <a:off x="1475327" y="5933101"/>
            <a:ext cx="2864899"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3D</a:t>
            </a:r>
            <a:r>
              <a:rPr lang="zh-CN" altLang="en-US" sz="1600" b="1"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view</a:t>
            </a:r>
          </a:p>
        </p:txBody>
      </p:sp>
      <p:sp>
        <p:nvSpPr>
          <p:cNvPr id="13" name="文本框 12">
            <a:extLst>
              <a:ext uri="{FF2B5EF4-FFF2-40B4-BE49-F238E27FC236}">
                <a16:creationId xmlns:a16="http://schemas.microsoft.com/office/drawing/2014/main" id="{DE01B2FE-C1C3-4BF1-8FE1-D0F273D0D75A}"/>
              </a:ext>
            </a:extLst>
          </p:cNvPr>
          <p:cNvSpPr txBox="1"/>
          <p:nvPr/>
        </p:nvSpPr>
        <p:spPr>
          <a:xfrm>
            <a:off x="6883528" y="5880465"/>
            <a:ext cx="4181636"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原子位置和半径</a:t>
            </a:r>
            <a:endParaRPr lang="en-US" altLang="zh-CN"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0207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37972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算法创新</a:t>
            </a:r>
            <a:r>
              <a:rPr lang="zh-CN" altLang="en-US" b="1" dirty="0">
                <a:solidFill>
                  <a:schemeClr val="accent1">
                    <a:lumMod val="75000"/>
                  </a:schemeClr>
                </a:solidFill>
                <a:latin typeface="Calibri" panose="020F0502020204030204" pitchFamily="34" charset="0"/>
                <a:cs typeface="Calibri" panose="020F0502020204030204" pitchFamily="34" charset="0"/>
              </a:rPr>
              <a:t>（输入与输出）</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24</a:t>
            </a:fld>
            <a:endParaRPr lang="zh-CN" altLang="en-US"/>
          </a:p>
        </p:txBody>
      </p:sp>
      <p:pic>
        <p:nvPicPr>
          <p:cNvPr id="9" name="图片 8">
            <a:extLst>
              <a:ext uri="{FF2B5EF4-FFF2-40B4-BE49-F238E27FC236}">
                <a16:creationId xmlns:a16="http://schemas.microsoft.com/office/drawing/2014/main" id="{7381878C-FD46-4CBB-A998-4773585392B6}"/>
              </a:ext>
            </a:extLst>
          </p:cNvPr>
          <p:cNvPicPr>
            <a:picLocks noChangeAspect="1"/>
          </p:cNvPicPr>
          <p:nvPr/>
        </p:nvPicPr>
        <p:blipFill rotWithShape="1">
          <a:blip r:embed="rId4">
            <a:extLst>
              <a:ext uri="{28A0092B-C50C-407E-A947-70E740481C1C}">
                <a14:useLocalDpi xmlns:a14="http://schemas.microsoft.com/office/drawing/2010/main" val="0"/>
              </a:ext>
            </a:extLst>
          </a:blip>
          <a:srcRect l="15926" t="9562" r="19293" b="15287"/>
          <a:stretch/>
        </p:blipFill>
        <p:spPr>
          <a:xfrm>
            <a:off x="1376694" y="1232411"/>
            <a:ext cx="3902180" cy="4526852"/>
          </a:xfrm>
          <a:prstGeom prst="rect">
            <a:avLst/>
          </a:prstGeom>
        </p:spPr>
      </p:pic>
      <p:pic>
        <p:nvPicPr>
          <p:cNvPr id="10" name="图片 9">
            <a:extLst>
              <a:ext uri="{FF2B5EF4-FFF2-40B4-BE49-F238E27FC236}">
                <a16:creationId xmlns:a16="http://schemas.microsoft.com/office/drawing/2014/main" id="{F051A950-9DEC-49E4-90C4-ADD0FFC9272F}"/>
              </a:ext>
            </a:extLst>
          </p:cNvPr>
          <p:cNvPicPr>
            <a:picLocks noChangeAspect="1"/>
          </p:cNvPicPr>
          <p:nvPr/>
        </p:nvPicPr>
        <p:blipFill rotWithShape="1">
          <a:blip r:embed="rId5">
            <a:extLst>
              <a:ext uri="{28A0092B-C50C-407E-A947-70E740481C1C}">
                <a14:useLocalDpi xmlns:a14="http://schemas.microsoft.com/office/drawing/2010/main" val="0"/>
              </a:ext>
            </a:extLst>
          </a:blip>
          <a:srcRect t="3249" b="9957"/>
          <a:stretch/>
        </p:blipFill>
        <p:spPr>
          <a:xfrm>
            <a:off x="6096000" y="1177690"/>
            <a:ext cx="5369490" cy="4660428"/>
          </a:xfrm>
          <a:prstGeom prst="rect">
            <a:avLst/>
          </a:prstGeom>
        </p:spPr>
      </p:pic>
      <p:sp>
        <p:nvSpPr>
          <p:cNvPr id="13" name="文本框 12">
            <a:extLst>
              <a:ext uri="{FF2B5EF4-FFF2-40B4-BE49-F238E27FC236}">
                <a16:creationId xmlns:a16="http://schemas.microsoft.com/office/drawing/2014/main" id="{226182B8-3792-47FB-AB85-CB1C6D5B6616}"/>
              </a:ext>
            </a:extLst>
          </p:cNvPr>
          <p:cNvSpPr txBox="1"/>
          <p:nvPr/>
        </p:nvSpPr>
        <p:spPr>
          <a:xfrm>
            <a:off x="1475327" y="5933101"/>
            <a:ext cx="2864899"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cs typeface="Times New Roman" panose="02020603050405020304" pitchFamily="18" charset="0"/>
              </a:rPr>
              <a:t>输入</a:t>
            </a:r>
            <a:endParaRPr lang="en-US" altLang="zh-CN" sz="16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EE22D589-B147-4ABC-8B18-40B352FF61EE}"/>
              </a:ext>
            </a:extLst>
          </p:cNvPr>
          <p:cNvSpPr txBox="1"/>
          <p:nvPr/>
        </p:nvSpPr>
        <p:spPr>
          <a:xfrm>
            <a:off x="6883528" y="5880465"/>
            <a:ext cx="4181636"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输出</a:t>
            </a:r>
            <a:endParaRPr lang="en-US" altLang="zh-CN" sz="16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609417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E3F7669-BDF9-4D0F-8D51-B66A3F479447}"/>
              </a:ext>
            </a:extLst>
          </p:cNvPr>
          <p:cNvSpPr>
            <a:spLocks noGrp="1"/>
          </p:cNvSpPr>
          <p:nvPr>
            <p:ph type="ftr" sz="quarter" idx="11"/>
          </p:nvPr>
        </p:nvSpPr>
        <p:spPr/>
        <p:txBody>
          <a:bodyPr/>
          <a:lstStyle/>
          <a:p>
            <a:r>
              <a:rPr lang="zh-CN" altLang="en-US" dirty="0"/>
              <a:t>山东大学计算机学院交叉研究中心（</a:t>
            </a:r>
            <a:r>
              <a:rPr lang="en-US" altLang="zh-CN" dirty="0"/>
              <a:t>IRC</a:t>
            </a:r>
            <a:r>
              <a:rPr lang="zh-CN" altLang="en-US" dirty="0"/>
              <a:t>）</a:t>
            </a:r>
          </a:p>
        </p:txBody>
      </p:sp>
      <p:sp>
        <p:nvSpPr>
          <p:cNvPr id="4" name="灯片编号占位符 3">
            <a:extLst>
              <a:ext uri="{FF2B5EF4-FFF2-40B4-BE49-F238E27FC236}">
                <a16:creationId xmlns:a16="http://schemas.microsoft.com/office/drawing/2014/main" id="{CE65FC1D-BB93-49F7-85AD-E3355F463F02}"/>
              </a:ext>
            </a:extLst>
          </p:cNvPr>
          <p:cNvSpPr>
            <a:spLocks noGrp="1"/>
          </p:cNvSpPr>
          <p:nvPr>
            <p:ph type="sldNum" sz="quarter" idx="12"/>
          </p:nvPr>
        </p:nvSpPr>
        <p:spPr/>
        <p:txBody>
          <a:bodyPr/>
          <a:lstStyle/>
          <a:p>
            <a:fld id="{D0FC60B1-B23A-446E-BCBA-080D485AE75B}" type="slidenum">
              <a:rPr lang="zh-CN" altLang="en-US" smtClean="0"/>
              <a:t>25</a:t>
            </a:fld>
            <a:endParaRPr lang="zh-CN" altLang="en-US" dirty="0"/>
          </a:p>
        </p:txBody>
      </p:sp>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5860494"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算法创新</a:t>
            </a:r>
            <a:r>
              <a:rPr lang="zh-CN" altLang="en-US" b="1" dirty="0">
                <a:solidFill>
                  <a:schemeClr val="accent1">
                    <a:lumMod val="75000"/>
                  </a:schemeClr>
                </a:solidFill>
                <a:latin typeface="Calibri" panose="020F0502020204030204" pitchFamily="34" charset="0"/>
                <a:cs typeface="Calibri" panose="020F0502020204030204" pitchFamily="34" charset="0"/>
              </a:rPr>
              <a:t>（算法流程）</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AA54F746-8E96-4890-AE5C-0A84163AC7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0" y="1121596"/>
            <a:ext cx="3600000" cy="3600000"/>
          </a:xfrm>
          <a:prstGeom prst="rect">
            <a:avLst/>
          </a:prstGeom>
        </p:spPr>
      </p:pic>
      <p:pic>
        <p:nvPicPr>
          <p:cNvPr id="16" name="图片 15">
            <a:extLst>
              <a:ext uri="{FF2B5EF4-FFF2-40B4-BE49-F238E27FC236}">
                <a16:creationId xmlns:a16="http://schemas.microsoft.com/office/drawing/2014/main" id="{381745FA-6230-49B0-8BEE-39004A3E07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706" y="1121596"/>
            <a:ext cx="3600000" cy="3600000"/>
          </a:xfrm>
          <a:prstGeom prst="rect">
            <a:avLst/>
          </a:prstGeom>
        </p:spPr>
      </p:pic>
      <p:pic>
        <p:nvPicPr>
          <p:cNvPr id="19" name="图片 18">
            <a:extLst>
              <a:ext uri="{FF2B5EF4-FFF2-40B4-BE49-F238E27FC236}">
                <a16:creationId xmlns:a16="http://schemas.microsoft.com/office/drawing/2014/main" id="{C47D05BF-40D8-4841-8248-CBAFA57651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7180" y="1056745"/>
            <a:ext cx="3600000" cy="3600000"/>
          </a:xfrm>
          <a:prstGeom prst="rect">
            <a:avLst/>
          </a:prstGeom>
        </p:spPr>
      </p:pic>
      <p:pic>
        <p:nvPicPr>
          <p:cNvPr id="21" name="图片 20">
            <a:extLst>
              <a:ext uri="{FF2B5EF4-FFF2-40B4-BE49-F238E27FC236}">
                <a16:creationId xmlns:a16="http://schemas.microsoft.com/office/drawing/2014/main" id="{2B8064A8-E9CB-483B-9864-D42BA5F750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07560" y="1089171"/>
            <a:ext cx="3600000" cy="3600000"/>
          </a:xfrm>
          <a:prstGeom prst="rect">
            <a:avLst/>
          </a:prstGeom>
        </p:spPr>
      </p:pic>
      <p:sp>
        <p:nvSpPr>
          <p:cNvPr id="22" name="文本框 21">
            <a:extLst>
              <a:ext uri="{FF2B5EF4-FFF2-40B4-BE49-F238E27FC236}">
                <a16:creationId xmlns:a16="http://schemas.microsoft.com/office/drawing/2014/main" id="{6A9807C4-0EBA-4D42-9EB8-91FFE8B15D7F}"/>
              </a:ext>
            </a:extLst>
          </p:cNvPr>
          <p:cNvSpPr txBox="1"/>
          <p:nvPr/>
        </p:nvSpPr>
        <p:spPr>
          <a:xfrm>
            <a:off x="1168924" y="4081806"/>
            <a:ext cx="904973"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种子点</a:t>
            </a:r>
          </a:p>
        </p:txBody>
      </p:sp>
      <p:sp>
        <p:nvSpPr>
          <p:cNvPr id="23" name="文本框 22">
            <a:extLst>
              <a:ext uri="{FF2B5EF4-FFF2-40B4-BE49-F238E27FC236}">
                <a16:creationId xmlns:a16="http://schemas.microsoft.com/office/drawing/2014/main" id="{15399A28-A22A-4A32-A9BF-B076DF107563}"/>
              </a:ext>
            </a:extLst>
          </p:cNvPr>
          <p:cNvSpPr txBox="1"/>
          <p:nvPr/>
        </p:nvSpPr>
        <p:spPr>
          <a:xfrm>
            <a:off x="4213024" y="4081806"/>
            <a:ext cx="1221421"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顶点定位</a:t>
            </a:r>
          </a:p>
        </p:txBody>
      </p:sp>
      <p:sp>
        <p:nvSpPr>
          <p:cNvPr id="24" name="文本框 23">
            <a:extLst>
              <a:ext uri="{FF2B5EF4-FFF2-40B4-BE49-F238E27FC236}">
                <a16:creationId xmlns:a16="http://schemas.microsoft.com/office/drawing/2014/main" id="{850084A9-677C-4424-A92C-F38D49E372E5}"/>
              </a:ext>
            </a:extLst>
          </p:cNvPr>
          <p:cNvSpPr txBox="1"/>
          <p:nvPr/>
        </p:nvSpPr>
        <p:spPr>
          <a:xfrm>
            <a:off x="7131672" y="4081806"/>
            <a:ext cx="904973"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边追踪</a:t>
            </a:r>
          </a:p>
        </p:txBody>
      </p:sp>
      <p:sp>
        <p:nvSpPr>
          <p:cNvPr id="25" name="文本框 24">
            <a:extLst>
              <a:ext uri="{FF2B5EF4-FFF2-40B4-BE49-F238E27FC236}">
                <a16:creationId xmlns:a16="http://schemas.microsoft.com/office/drawing/2014/main" id="{809F7653-4DD1-4DAA-84EE-0CE354881D31}"/>
              </a:ext>
            </a:extLst>
          </p:cNvPr>
          <p:cNvSpPr txBox="1"/>
          <p:nvPr/>
        </p:nvSpPr>
        <p:spPr>
          <a:xfrm>
            <a:off x="10165324" y="4081806"/>
            <a:ext cx="904973"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面构建</a:t>
            </a:r>
          </a:p>
        </p:txBody>
      </p:sp>
      <p:sp>
        <p:nvSpPr>
          <p:cNvPr id="26" name="文本框 25">
            <a:extLst>
              <a:ext uri="{FF2B5EF4-FFF2-40B4-BE49-F238E27FC236}">
                <a16:creationId xmlns:a16="http://schemas.microsoft.com/office/drawing/2014/main" id="{F154E897-045C-434C-9B79-58B8046CF1EB}"/>
              </a:ext>
            </a:extLst>
          </p:cNvPr>
          <p:cNvSpPr txBox="1"/>
          <p:nvPr/>
        </p:nvSpPr>
        <p:spPr>
          <a:xfrm>
            <a:off x="1394271" y="5137215"/>
            <a:ext cx="9959529" cy="369332"/>
          </a:xfrm>
          <a:prstGeom prst="rect">
            <a:avLst/>
          </a:prstGeom>
          <a:noFill/>
        </p:spPr>
        <p:txBody>
          <a:bodyPr wrap="square" rtlCol="0">
            <a:spAutoFit/>
          </a:bodyPr>
          <a:lstStyle/>
          <a:p>
            <a:pPr algn="ctr"/>
            <a:r>
              <a:rPr lang="zh-CN" altLang="en-US" dirty="0">
                <a:latin typeface="Times New Roman" panose="02020603050405020304" pitchFamily="18" charset="0"/>
                <a:cs typeface="Times New Roman" panose="02020603050405020304" pitchFamily="18" charset="0"/>
              </a:rPr>
              <a:t>三段式算法：顶点定位，边追踪，面构建</a:t>
            </a:r>
          </a:p>
        </p:txBody>
      </p:sp>
    </p:spTree>
    <p:extLst>
      <p:ext uri="{BB962C8B-B14F-4D97-AF65-F5344CB8AC3E}">
        <p14:creationId xmlns:p14="http://schemas.microsoft.com/office/powerpoint/2010/main" val="3358509616"/>
      </p:ext>
    </p:extLst>
  </p:cSld>
  <p:clrMapOvr>
    <a:masterClrMapping/>
  </p:clrMapOvr>
  <mc:AlternateContent xmlns:mc="http://schemas.openxmlformats.org/markup-compatibility/2006" xmlns:p14="http://schemas.microsoft.com/office/powerpoint/2010/main">
    <mc:Choice Requires="p14">
      <p:transition spd="slow" p14:dur="2000" advTm="5281"/>
    </mc:Choice>
    <mc:Fallback xmlns="">
      <p:transition spd="slow" advTm="528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7736428"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算法创新</a:t>
            </a:r>
            <a:r>
              <a:rPr lang="zh-CN" altLang="en-US" b="1" dirty="0">
                <a:solidFill>
                  <a:schemeClr val="accent1">
                    <a:lumMod val="75000"/>
                  </a:schemeClr>
                </a:solidFill>
                <a:latin typeface="Calibri" panose="020F0502020204030204" pitchFamily="34" charset="0"/>
                <a:cs typeface="Calibri" panose="020F0502020204030204" pitchFamily="34" charset="0"/>
              </a:rPr>
              <a:t>（算法之求顶点）</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218980E5-3177-4ED5-9F6F-65D7AF6A0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99" y="1569561"/>
            <a:ext cx="4593006" cy="4600791"/>
          </a:xfrm>
          <a:prstGeom prst="rect">
            <a:avLst/>
          </a:prstGeom>
        </p:spPr>
      </p:pic>
      <p:sp>
        <p:nvSpPr>
          <p:cNvPr id="15" name="文本框 14">
            <a:extLst>
              <a:ext uri="{FF2B5EF4-FFF2-40B4-BE49-F238E27FC236}">
                <a16:creationId xmlns:a16="http://schemas.microsoft.com/office/drawing/2014/main" id="{653FF205-F86B-4C89-AF97-85B6BE87FE76}"/>
              </a:ext>
            </a:extLst>
          </p:cNvPr>
          <p:cNvSpPr txBox="1"/>
          <p:nvPr/>
        </p:nvSpPr>
        <p:spPr>
          <a:xfrm>
            <a:off x="1080655" y="6170352"/>
            <a:ext cx="2974109"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(a)</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流程图</a:t>
            </a:r>
          </a:p>
        </p:txBody>
      </p:sp>
      <p:sp>
        <p:nvSpPr>
          <p:cNvPr id="16" name="文本框 15">
            <a:extLst>
              <a:ext uri="{FF2B5EF4-FFF2-40B4-BE49-F238E27FC236}">
                <a16:creationId xmlns:a16="http://schemas.microsoft.com/office/drawing/2014/main" id="{707B8149-032E-4148-BB41-4BAAFB712820}"/>
              </a:ext>
            </a:extLst>
          </p:cNvPr>
          <p:cNvSpPr txBox="1"/>
          <p:nvPr/>
        </p:nvSpPr>
        <p:spPr>
          <a:xfrm>
            <a:off x="6666344" y="3839698"/>
            <a:ext cx="2974109"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(b)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距离范围</a:t>
            </a:r>
          </a:p>
        </p:txBody>
      </p:sp>
      <p:sp>
        <p:nvSpPr>
          <p:cNvPr id="17" name="文本框 16">
            <a:extLst>
              <a:ext uri="{FF2B5EF4-FFF2-40B4-BE49-F238E27FC236}">
                <a16:creationId xmlns:a16="http://schemas.microsoft.com/office/drawing/2014/main" id="{BF8015D8-F367-4E88-A2DB-F1D25C7DD2EB}"/>
              </a:ext>
            </a:extLst>
          </p:cNvPr>
          <p:cNvSpPr txBox="1"/>
          <p:nvPr/>
        </p:nvSpPr>
        <p:spPr>
          <a:xfrm>
            <a:off x="5095605" y="4394508"/>
            <a:ext cx="6823281" cy="1689373"/>
          </a:xfrm>
          <a:prstGeom prst="rect">
            <a:avLst/>
          </a:prstGeom>
          <a:noFill/>
        </p:spPr>
        <p:txBody>
          <a:bodyPr wrap="square" rtlCol="0">
            <a:spAutoFit/>
          </a:bodyPr>
          <a:lstStyle/>
          <a:p>
            <a:pPr>
              <a:lnSpc>
                <a:spcPct val="150000"/>
              </a:lnSpc>
            </a:pPr>
            <a:r>
              <a:rPr lang="zh-CN" altLang="en-US" b="1" dirty="0">
                <a:latin typeface="宋体" panose="02010600030101010101" pitchFamily="2" charset="-122"/>
                <a:ea typeface="宋体" panose="02010600030101010101" pitchFamily="2" charset="-122"/>
              </a:rPr>
              <a:t>核心思想：</a:t>
            </a:r>
            <a:r>
              <a:rPr lang="zh-CN" altLang="en-US" dirty="0">
                <a:latin typeface="宋体" panose="02010600030101010101" pitchFamily="2" charset="-122"/>
                <a:ea typeface="宋体" panose="02010600030101010101" pitchFamily="2" charset="-122"/>
              </a:rPr>
              <a:t>将种子点所在的区域类似体素化分成许多初始的小格子，然后利用给定的筛选规则去细化、筛选初始的格子，得到可能存在顶点的位置，最终通过解方程精确计算。</a:t>
            </a:r>
            <a:endParaRPr lang="en-US" altLang="zh-CN" dirty="0">
              <a:latin typeface="宋体" panose="02010600030101010101" pitchFamily="2" charset="-122"/>
              <a:ea typeface="宋体" panose="02010600030101010101" pitchFamily="2" charset="-122"/>
            </a:endParaRPr>
          </a:p>
          <a:p>
            <a:pPr>
              <a:lnSpc>
                <a:spcPct val="150000"/>
              </a:lnSpc>
            </a:pPr>
            <a:r>
              <a:rPr lang="zh-CN" altLang="en-US" b="1" dirty="0">
                <a:latin typeface="宋体" panose="02010600030101010101" pitchFamily="2" charset="-122"/>
                <a:ea typeface="宋体" panose="02010600030101010101" pitchFamily="2" charset="-122"/>
              </a:rPr>
              <a:t>优点：</a:t>
            </a:r>
            <a:r>
              <a:rPr lang="zh-CN" altLang="en-US" dirty="0">
                <a:latin typeface="宋体" panose="02010600030101010101" pitchFamily="2" charset="-122"/>
                <a:ea typeface="宋体" panose="02010600030101010101" pitchFamily="2" charset="-122"/>
              </a:rPr>
              <a:t>将顶点的计算从全局计算转化到局部计算，降低时间复杂度。</a:t>
            </a:r>
          </a:p>
        </p:txBody>
      </p:sp>
      <p:sp>
        <p:nvSpPr>
          <p:cNvPr id="18" name="页脚占位符 17">
            <a:extLst>
              <a:ext uri="{FF2B5EF4-FFF2-40B4-BE49-F238E27FC236}">
                <a16:creationId xmlns:a16="http://schemas.microsoft.com/office/drawing/2014/main" id="{79C051B6-2CE4-420F-8A18-2F792A7F105B}"/>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19" name="灯片编号占位符 18">
            <a:extLst>
              <a:ext uri="{FF2B5EF4-FFF2-40B4-BE49-F238E27FC236}">
                <a16:creationId xmlns:a16="http://schemas.microsoft.com/office/drawing/2014/main" id="{4E8EE7CF-0C91-44ED-908D-A6A25677209A}"/>
              </a:ext>
            </a:extLst>
          </p:cNvPr>
          <p:cNvSpPr>
            <a:spLocks noGrp="1"/>
          </p:cNvSpPr>
          <p:nvPr>
            <p:ph type="sldNum" sz="quarter" idx="12"/>
          </p:nvPr>
        </p:nvSpPr>
        <p:spPr/>
        <p:txBody>
          <a:bodyPr/>
          <a:lstStyle/>
          <a:p>
            <a:fld id="{D0FC60B1-B23A-446E-BCBA-080D485AE75B}" type="slidenum">
              <a:rPr lang="zh-CN" altLang="en-US" smtClean="0"/>
              <a:t>26</a:t>
            </a:fld>
            <a:endParaRPr lang="zh-CN" altLang="en-US"/>
          </a:p>
        </p:txBody>
      </p:sp>
      <p:pic>
        <p:nvPicPr>
          <p:cNvPr id="12" name="图片 11">
            <a:extLst>
              <a:ext uri="{FF2B5EF4-FFF2-40B4-BE49-F238E27FC236}">
                <a16:creationId xmlns:a16="http://schemas.microsoft.com/office/drawing/2014/main" id="{F19A3EED-24FB-49F9-935D-6E7FA35AAD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8490" y="1324703"/>
            <a:ext cx="2189819" cy="2365005"/>
          </a:xfrm>
          <a:prstGeom prst="rect">
            <a:avLst/>
          </a:prstGeom>
        </p:spPr>
      </p:pic>
    </p:spTree>
    <p:extLst>
      <p:ext uri="{BB962C8B-B14F-4D97-AF65-F5344CB8AC3E}">
        <p14:creationId xmlns:p14="http://schemas.microsoft.com/office/powerpoint/2010/main" val="152094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7736428"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算法创新</a:t>
            </a:r>
            <a:r>
              <a:rPr lang="zh-CN" altLang="en-US" b="1" dirty="0">
                <a:solidFill>
                  <a:schemeClr val="accent1">
                    <a:lumMod val="75000"/>
                  </a:schemeClr>
                </a:solidFill>
                <a:latin typeface="Calibri" panose="020F0502020204030204" pitchFamily="34" charset="0"/>
                <a:cs typeface="Calibri" panose="020F0502020204030204" pitchFamily="34" charset="0"/>
              </a:rPr>
              <a:t>（算法之求顶点）</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218980E5-3177-4ED5-9F6F-65D7AF6A0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99" y="1569561"/>
            <a:ext cx="4593006" cy="4600791"/>
          </a:xfrm>
          <a:prstGeom prst="rect">
            <a:avLst/>
          </a:prstGeom>
        </p:spPr>
      </p:pic>
      <p:sp>
        <p:nvSpPr>
          <p:cNvPr id="15" name="文本框 14">
            <a:extLst>
              <a:ext uri="{FF2B5EF4-FFF2-40B4-BE49-F238E27FC236}">
                <a16:creationId xmlns:a16="http://schemas.microsoft.com/office/drawing/2014/main" id="{653FF205-F86B-4C89-AF97-85B6BE87FE76}"/>
              </a:ext>
            </a:extLst>
          </p:cNvPr>
          <p:cNvSpPr txBox="1"/>
          <p:nvPr/>
        </p:nvSpPr>
        <p:spPr>
          <a:xfrm>
            <a:off x="1080655" y="6170352"/>
            <a:ext cx="2974109" cy="338554"/>
          </a:xfrm>
          <a:prstGeom prst="rect">
            <a:avLst/>
          </a:prstGeom>
          <a:noFill/>
        </p:spPr>
        <p:txBody>
          <a:bodyPr wrap="square" rtlCol="0">
            <a:spAutoFit/>
          </a:bodyPr>
          <a:lstStyle/>
          <a:p>
            <a:pPr algn="ctr"/>
            <a:r>
              <a:rPr lang="en-US" altLang="zh-CN" sz="1600" b="1" dirty="0"/>
              <a:t>(a)</a:t>
            </a:r>
            <a:r>
              <a:rPr lang="zh-CN" altLang="en-US" sz="1600" b="1" dirty="0">
                <a:latin typeface="宋体" panose="02010600030101010101" pitchFamily="2" charset="-122"/>
                <a:ea typeface="宋体" panose="02010600030101010101" pitchFamily="2" charset="-122"/>
              </a:rPr>
              <a:t>流程图</a:t>
            </a:r>
          </a:p>
        </p:txBody>
      </p:sp>
      <p:sp>
        <p:nvSpPr>
          <p:cNvPr id="17" name="文本框 16">
            <a:extLst>
              <a:ext uri="{FF2B5EF4-FFF2-40B4-BE49-F238E27FC236}">
                <a16:creationId xmlns:a16="http://schemas.microsoft.com/office/drawing/2014/main" id="{BF8015D8-F367-4E88-A2DB-F1D25C7DD2EB}"/>
              </a:ext>
            </a:extLst>
          </p:cNvPr>
          <p:cNvSpPr txBox="1"/>
          <p:nvPr/>
        </p:nvSpPr>
        <p:spPr>
          <a:xfrm>
            <a:off x="5095605" y="4394508"/>
            <a:ext cx="6823281" cy="1689373"/>
          </a:xfrm>
          <a:prstGeom prst="rect">
            <a:avLst/>
          </a:prstGeom>
          <a:noFill/>
        </p:spPr>
        <p:txBody>
          <a:bodyPr wrap="square" rtlCol="0">
            <a:spAutoFit/>
          </a:bodyPr>
          <a:lstStyle/>
          <a:p>
            <a:pPr>
              <a:lnSpc>
                <a:spcPct val="150000"/>
              </a:lnSpc>
            </a:pPr>
            <a:r>
              <a:rPr lang="zh-CN" altLang="en-US" b="1" dirty="0">
                <a:latin typeface="宋体" panose="02010600030101010101" pitchFamily="2" charset="-122"/>
                <a:ea typeface="宋体" panose="02010600030101010101" pitchFamily="2" charset="-122"/>
              </a:rPr>
              <a:t>核心思想：</a:t>
            </a:r>
            <a:r>
              <a:rPr lang="zh-CN" altLang="en-US" dirty="0">
                <a:latin typeface="宋体" panose="02010600030101010101" pitchFamily="2" charset="-122"/>
                <a:ea typeface="宋体" panose="02010600030101010101" pitchFamily="2" charset="-122"/>
              </a:rPr>
              <a:t>将种子点所在的区域类似体素化分成许多初始的小格子，然后利用给定的筛选规则去细化、筛选初始的格子，得到可能存在顶点的位置，最终通过解方程精确计算。</a:t>
            </a:r>
            <a:endParaRPr lang="en-US" altLang="zh-CN" dirty="0">
              <a:latin typeface="宋体" panose="02010600030101010101" pitchFamily="2" charset="-122"/>
              <a:ea typeface="宋体" panose="02010600030101010101" pitchFamily="2" charset="-122"/>
            </a:endParaRPr>
          </a:p>
          <a:p>
            <a:pPr>
              <a:lnSpc>
                <a:spcPct val="150000"/>
              </a:lnSpc>
            </a:pPr>
            <a:r>
              <a:rPr lang="zh-CN" altLang="en-US" b="1" dirty="0">
                <a:latin typeface="宋体" panose="02010600030101010101" pitchFamily="2" charset="-122"/>
                <a:ea typeface="宋体" panose="02010600030101010101" pitchFamily="2" charset="-122"/>
              </a:rPr>
              <a:t>优点：</a:t>
            </a:r>
            <a:r>
              <a:rPr lang="zh-CN" altLang="en-US" dirty="0">
                <a:latin typeface="宋体" panose="02010600030101010101" pitchFamily="2" charset="-122"/>
                <a:ea typeface="宋体" panose="02010600030101010101" pitchFamily="2" charset="-122"/>
              </a:rPr>
              <a:t>将顶点的计算从全局计算转化到局部计算，降低时间复杂度。</a:t>
            </a:r>
          </a:p>
        </p:txBody>
      </p:sp>
      <p:sp>
        <p:nvSpPr>
          <p:cNvPr id="18" name="页脚占位符 17">
            <a:extLst>
              <a:ext uri="{FF2B5EF4-FFF2-40B4-BE49-F238E27FC236}">
                <a16:creationId xmlns:a16="http://schemas.microsoft.com/office/drawing/2014/main" id="{79C051B6-2CE4-420F-8A18-2F792A7F105B}"/>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19" name="灯片编号占位符 18">
            <a:extLst>
              <a:ext uri="{FF2B5EF4-FFF2-40B4-BE49-F238E27FC236}">
                <a16:creationId xmlns:a16="http://schemas.microsoft.com/office/drawing/2014/main" id="{4E8EE7CF-0C91-44ED-908D-A6A25677209A}"/>
              </a:ext>
            </a:extLst>
          </p:cNvPr>
          <p:cNvSpPr>
            <a:spLocks noGrp="1"/>
          </p:cNvSpPr>
          <p:nvPr>
            <p:ph type="sldNum" sz="quarter" idx="12"/>
          </p:nvPr>
        </p:nvSpPr>
        <p:spPr/>
        <p:txBody>
          <a:bodyPr/>
          <a:lstStyle/>
          <a:p>
            <a:fld id="{D0FC60B1-B23A-446E-BCBA-080D485AE75B}" type="slidenum">
              <a:rPr lang="zh-CN" altLang="en-US" smtClean="0"/>
              <a:t>27</a:t>
            </a:fld>
            <a:endParaRPr lang="zh-CN" altLang="en-US"/>
          </a:p>
        </p:txBody>
      </p:sp>
      <p:pic>
        <p:nvPicPr>
          <p:cNvPr id="20" name="图片 19">
            <a:extLst>
              <a:ext uri="{FF2B5EF4-FFF2-40B4-BE49-F238E27FC236}">
                <a16:creationId xmlns:a16="http://schemas.microsoft.com/office/drawing/2014/main" id="{448DB886-A951-4327-BE11-C405BEECC8D0}"/>
              </a:ext>
            </a:extLst>
          </p:cNvPr>
          <p:cNvPicPr>
            <a:picLocks noChangeAspect="1"/>
          </p:cNvPicPr>
          <p:nvPr/>
        </p:nvPicPr>
        <p:blipFill rotWithShape="1">
          <a:blip r:embed="rId5">
            <a:extLst>
              <a:ext uri="{28A0092B-C50C-407E-A947-70E740481C1C}">
                <a14:useLocalDpi xmlns:a14="http://schemas.microsoft.com/office/drawing/2010/main" val="0"/>
              </a:ext>
            </a:extLst>
          </a:blip>
          <a:srcRect l="15008" t="2672" r="10062" b="3150"/>
          <a:stretch/>
        </p:blipFill>
        <p:spPr>
          <a:xfrm>
            <a:off x="8610600" y="1310595"/>
            <a:ext cx="2716078" cy="2559361"/>
          </a:xfrm>
          <a:prstGeom prst="rect">
            <a:avLst/>
          </a:prstGeom>
        </p:spPr>
      </p:pic>
      <p:pic>
        <p:nvPicPr>
          <p:cNvPr id="22" name="图片 21">
            <a:extLst>
              <a:ext uri="{FF2B5EF4-FFF2-40B4-BE49-F238E27FC236}">
                <a16:creationId xmlns:a16="http://schemas.microsoft.com/office/drawing/2014/main" id="{E600F4A8-4A8B-4D03-ACC9-4161A031A08B}"/>
              </a:ext>
            </a:extLst>
          </p:cNvPr>
          <p:cNvPicPr>
            <a:picLocks noChangeAspect="1"/>
          </p:cNvPicPr>
          <p:nvPr/>
        </p:nvPicPr>
        <p:blipFill rotWithShape="1">
          <a:blip r:embed="rId6">
            <a:extLst>
              <a:ext uri="{28A0092B-C50C-407E-A947-70E740481C1C}">
                <a14:useLocalDpi xmlns:a14="http://schemas.microsoft.com/office/drawing/2010/main" val="0"/>
              </a:ext>
            </a:extLst>
          </a:blip>
          <a:srcRect l="17335" t="4642" r="11425" b="7383"/>
          <a:stretch/>
        </p:blipFill>
        <p:spPr>
          <a:xfrm>
            <a:off x="5351692" y="1355303"/>
            <a:ext cx="2716078" cy="2514653"/>
          </a:xfrm>
          <a:prstGeom prst="rect">
            <a:avLst/>
          </a:prstGeom>
        </p:spPr>
      </p:pic>
      <p:sp>
        <p:nvSpPr>
          <p:cNvPr id="23" name="文本框 22">
            <a:extLst>
              <a:ext uri="{FF2B5EF4-FFF2-40B4-BE49-F238E27FC236}">
                <a16:creationId xmlns:a16="http://schemas.microsoft.com/office/drawing/2014/main" id="{E6E7C54A-B968-469D-9354-EF396AAF9DB3}"/>
              </a:ext>
            </a:extLst>
          </p:cNvPr>
          <p:cNvSpPr txBox="1"/>
          <p:nvPr/>
        </p:nvSpPr>
        <p:spPr>
          <a:xfrm>
            <a:off x="6666344" y="3839698"/>
            <a:ext cx="2974109"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(c)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距离传播</a:t>
            </a:r>
          </a:p>
        </p:txBody>
      </p:sp>
    </p:spTree>
    <p:extLst>
      <p:ext uri="{BB962C8B-B14F-4D97-AF65-F5344CB8AC3E}">
        <p14:creationId xmlns:p14="http://schemas.microsoft.com/office/powerpoint/2010/main" val="446434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7736428"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算法创新</a:t>
            </a:r>
            <a:r>
              <a:rPr lang="zh-CN" altLang="en-US" b="1" dirty="0">
                <a:solidFill>
                  <a:schemeClr val="accent1">
                    <a:lumMod val="75000"/>
                  </a:schemeClr>
                </a:solidFill>
                <a:latin typeface="Calibri" panose="020F0502020204030204" pitchFamily="34" charset="0"/>
                <a:cs typeface="Calibri" panose="020F0502020204030204" pitchFamily="34" charset="0"/>
              </a:rPr>
              <a:t>（算法之求顶点）</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C559055-59B1-4E77-9888-EAF2B644D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202" y="1500647"/>
            <a:ext cx="2160000" cy="2160000"/>
          </a:xfrm>
          <a:prstGeom prst="rect">
            <a:avLst/>
          </a:prstGeom>
        </p:spPr>
      </p:pic>
      <p:pic>
        <p:nvPicPr>
          <p:cNvPr id="9" name="图片 8">
            <a:extLst>
              <a:ext uri="{FF2B5EF4-FFF2-40B4-BE49-F238E27FC236}">
                <a16:creationId xmlns:a16="http://schemas.microsoft.com/office/drawing/2014/main" id="{06B017A7-A65E-404B-87FD-C59018006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080" y="1442014"/>
            <a:ext cx="2160000" cy="2160000"/>
          </a:xfrm>
          <a:prstGeom prst="rect">
            <a:avLst/>
          </a:prstGeom>
        </p:spPr>
      </p:pic>
      <p:sp>
        <p:nvSpPr>
          <p:cNvPr id="10" name="矩形: 圆角 9">
            <a:extLst>
              <a:ext uri="{FF2B5EF4-FFF2-40B4-BE49-F238E27FC236}">
                <a16:creationId xmlns:a16="http://schemas.microsoft.com/office/drawing/2014/main" id="{08157FEB-E3AB-4E83-ACDE-EBD0A6210119}"/>
              </a:ext>
            </a:extLst>
          </p:cNvPr>
          <p:cNvSpPr/>
          <p:nvPr/>
        </p:nvSpPr>
        <p:spPr>
          <a:xfrm>
            <a:off x="5642080" y="1569561"/>
            <a:ext cx="2326830" cy="1988892"/>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B0736A59-1504-492B-A18B-AA435B72561A}"/>
              </a:ext>
            </a:extLst>
          </p:cNvPr>
          <p:cNvSpPr/>
          <p:nvPr/>
        </p:nvSpPr>
        <p:spPr>
          <a:xfrm>
            <a:off x="8923787" y="1613122"/>
            <a:ext cx="2326830" cy="1988892"/>
          </a:xfrm>
          <a:prstGeom prst="round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218980E5-3177-4ED5-9F6F-65D7AF6A09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599" y="1569561"/>
            <a:ext cx="4593006" cy="4600791"/>
          </a:xfrm>
          <a:prstGeom prst="rect">
            <a:avLst/>
          </a:prstGeom>
        </p:spPr>
      </p:pic>
      <p:sp>
        <p:nvSpPr>
          <p:cNvPr id="15" name="文本框 14">
            <a:extLst>
              <a:ext uri="{FF2B5EF4-FFF2-40B4-BE49-F238E27FC236}">
                <a16:creationId xmlns:a16="http://schemas.microsoft.com/office/drawing/2014/main" id="{653FF205-F86B-4C89-AF97-85B6BE87FE76}"/>
              </a:ext>
            </a:extLst>
          </p:cNvPr>
          <p:cNvSpPr txBox="1"/>
          <p:nvPr/>
        </p:nvSpPr>
        <p:spPr>
          <a:xfrm>
            <a:off x="1080655" y="6170352"/>
            <a:ext cx="2974109" cy="338554"/>
          </a:xfrm>
          <a:prstGeom prst="rect">
            <a:avLst/>
          </a:prstGeom>
          <a:noFill/>
        </p:spPr>
        <p:txBody>
          <a:bodyPr wrap="square" rtlCol="0">
            <a:spAutoFit/>
          </a:bodyPr>
          <a:lstStyle/>
          <a:p>
            <a:pPr algn="ctr"/>
            <a:r>
              <a:rPr lang="en-US" altLang="zh-CN" sz="1600" b="1" dirty="0"/>
              <a:t>(a)</a:t>
            </a:r>
            <a:r>
              <a:rPr lang="zh-CN" altLang="en-US" sz="1600" b="1" dirty="0">
                <a:latin typeface="宋体" panose="02010600030101010101" pitchFamily="2" charset="-122"/>
                <a:ea typeface="宋体" panose="02010600030101010101" pitchFamily="2" charset="-122"/>
              </a:rPr>
              <a:t>流程图</a:t>
            </a:r>
          </a:p>
        </p:txBody>
      </p:sp>
      <p:sp>
        <p:nvSpPr>
          <p:cNvPr id="17" name="文本框 16">
            <a:extLst>
              <a:ext uri="{FF2B5EF4-FFF2-40B4-BE49-F238E27FC236}">
                <a16:creationId xmlns:a16="http://schemas.microsoft.com/office/drawing/2014/main" id="{BF8015D8-F367-4E88-A2DB-F1D25C7DD2EB}"/>
              </a:ext>
            </a:extLst>
          </p:cNvPr>
          <p:cNvSpPr txBox="1"/>
          <p:nvPr/>
        </p:nvSpPr>
        <p:spPr>
          <a:xfrm>
            <a:off x="5095605" y="4394508"/>
            <a:ext cx="6823281" cy="1689373"/>
          </a:xfrm>
          <a:prstGeom prst="rect">
            <a:avLst/>
          </a:prstGeom>
          <a:noFill/>
        </p:spPr>
        <p:txBody>
          <a:bodyPr wrap="square" rtlCol="0">
            <a:spAutoFit/>
          </a:bodyPr>
          <a:lstStyle/>
          <a:p>
            <a:pPr>
              <a:lnSpc>
                <a:spcPct val="150000"/>
              </a:lnSpc>
            </a:pPr>
            <a:r>
              <a:rPr lang="zh-CN" altLang="en-US" b="1" dirty="0">
                <a:latin typeface="宋体" panose="02010600030101010101" pitchFamily="2" charset="-122"/>
                <a:ea typeface="宋体" panose="02010600030101010101" pitchFamily="2" charset="-122"/>
              </a:rPr>
              <a:t>核心思想：</a:t>
            </a:r>
            <a:r>
              <a:rPr lang="zh-CN" altLang="en-US" dirty="0">
                <a:latin typeface="宋体" panose="02010600030101010101" pitchFamily="2" charset="-122"/>
                <a:ea typeface="宋体" panose="02010600030101010101" pitchFamily="2" charset="-122"/>
              </a:rPr>
              <a:t>将种子点所在的区域类似体素化分成许多初始的小格子，然后利用给定的筛选规则去细化、筛选初始的格子，得到可能存在顶点的位置，最终通过解方程精确计算。</a:t>
            </a:r>
            <a:endParaRPr lang="en-US" altLang="zh-CN" dirty="0">
              <a:latin typeface="宋体" panose="02010600030101010101" pitchFamily="2" charset="-122"/>
              <a:ea typeface="宋体" panose="02010600030101010101" pitchFamily="2" charset="-122"/>
            </a:endParaRPr>
          </a:p>
          <a:p>
            <a:pPr>
              <a:lnSpc>
                <a:spcPct val="150000"/>
              </a:lnSpc>
            </a:pPr>
            <a:r>
              <a:rPr lang="zh-CN" altLang="en-US" b="1" dirty="0">
                <a:latin typeface="宋体" panose="02010600030101010101" pitchFamily="2" charset="-122"/>
                <a:ea typeface="宋体" panose="02010600030101010101" pitchFamily="2" charset="-122"/>
              </a:rPr>
              <a:t>优点：</a:t>
            </a:r>
            <a:r>
              <a:rPr lang="zh-CN" altLang="en-US" dirty="0">
                <a:latin typeface="宋体" panose="02010600030101010101" pitchFamily="2" charset="-122"/>
                <a:ea typeface="宋体" panose="02010600030101010101" pitchFamily="2" charset="-122"/>
              </a:rPr>
              <a:t>将顶点的计算从全局计算转化到局部计算，降低时间复杂度。</a:t>
            </a:r>
          </a:p>
        </p:txBody>
      </p:sp>
      <p:sp>
        <p:nvSpPr>
          <p:cNvPr id="18" name="页脚占位符 17">
            <a:extLst>
              <a:ext uri="{FF2B5EF4-FFF2-40B4-BE49-F238E27FC236}">
                <a16:creationId xmlns:a16="http://schemas.microsoft.com/office/drawing/2014/main" id="{79C051B6-2CE4-420F-8A18-2F792A7F105B}"/>
              </a:ext>
            </a:extLst>
          </p:cNvPr>
          <p:cNvSpPr>
            <a:spLocks noGrp="1"/>
          </p:cNvSpPr>
          <p:nvPr>
            <p:ph type="ftr" sz="quarter" idx="11"/>
          </p:nvPr>
        </p:nvSpPr>
        <p:spPr/>
        <p:txBody>
          <a:bodyPr/>
          <a:lstStyle/>
          <a:p>
            <a:r>
              <a:rPr lang="zh-CN" altLang="en-US" dirty="0"/>
              <a:t>山东大学计算机学院交叉研究中心（</a:t>
            </a:r>
            <a:r>
              <a:rPr lang="en-US" altLang="zh-CN" dirty="0"/>
              <a:t>IRC</a:t>
            </a:r>
            <a:r>
              <a:rPr lang="zh-CN" altLang="en-US" dirty="0"/>
              <a:t>）</a:t>
            </a:r>
          </a:p>
        </p:txBody>
      </p:sp>
      <p:sp>
        <p:nvSpPr>
          <p:cNvPr id="19" name="灯片编号占位符 18">
            <a:extLst>
              <a:ext uri="{FF2B5EF4-FFF2-40B4-BE49-F238E27FC236}">
                <a16:creationId xmlns:a16="http://schemas.microsoft.com/office/drawing/2014/main" id="{4E8EE7CF-0C91-44ED-908D-A6A25677209A}"/>
              </a:ext>
            </a:extLst>
          </p:cNvPr>
          <p:cNvSpPr>
            <a:spLocks noGrp="1"/>
          </p:cNvSpPr>
          <p:nvPr>
            <p:ph type="sldNum" sz="quarter" idx="12"/>
          </p:nvPr>
        </p:nvSpPr>
        <p:spPr/>
        <p:txBody>
          <a:bodyPr/>
          <a:lstStyle/>
          <a:p>
            <a:fld id="{D0FC60B1-B23A-446E-BCBA-080D485AE75B}" type="slidenum">
              <a:rPr lang="zh-CN" altLang="en-US" smtClean="0"/>
              <a:t>28</a:t>
            </a:fld>
            <a:endParaRPr lang="zh-CN" altLang="en-US"/>
          </a:p>
        </p:txBody>
      </p:sp>
      <p:sp>
        <p:nvSpPr>
          <p:cNvPr id="20" name="文本框 19">
            <a:extLst>
              <a:ext uri="{FF2B5EF4-FFF2-40B4-BE49-F238E27FC236}">
                <a16:creationId xmlns:a16="http://schemas.microsoft.com/office/drawing/2014/main" id="{BA28B461-C7DF-4293-8891-382A2694420A}"/>
              </a:ext>
            </a:extLst>
          </p:cNvPr>
          <p:cNvSpPr txBox="1"/>
          <p:nvPr/>
        </p:nvSpPr>
        <p:spPr>
          <a:xfrm>
            <a:off x="6666344" y="3839698"/>
            <a:ext cx="2974109"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(d) </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筛选规则</a:t>
            </a:r>
          </a:p>
        </p:txBody>
      </p:sp>
    </p:spTree>
    <p:extLst>
      <p:ext uri="{BB962C8B-B14F-4D97-AF65-F5344CB8AC3E}">
        <p14:creationId xmlns:p14="http://schemas.microsoft.com/office/powerpoint/2010/main" val="2150199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5417434"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算法创新</a:t>
            </a:r>
            <a:r>
              <a:rPr lang="zh-CN" altLang="en-US" b="1" dirty="0">
                <a:solidFill>
                  <a:schemeClr val="accent1">
                    <a:lumMod val="75000"/>
                  </a:schemeClr>
                </a:solidFill>
                <a:latin typeface="Calibri" panose="020F0502020204030204" pitchFamily="34" charset="0"/>
                <a:cs typeface="Calibri" panose="020F0502020204030204" pitchFamily="34" charset="0"/>
              </a:rPr>
              <a:t>（算法之求边）</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EA5C1ED-2D52-40DE-8109-C2E34D974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799" y="2092228"/>
            <a:ext cx="2954598" cy="2400798"/>
          </a:xfrm>
          <a:prstGeom prst="rect">
            <a:avLst/>
          </a:prstGeom>
        </p:spPr>
      </p:pic>
      <p:sp>
        <p:nvSpPr>
          <p:cNvPr id="10" name="文本框 9">
            <a:extLst>
              <a:ext uri="{FF2B5EF4-FFF2-40B4-BE49-F238E27FC236}">
                <a16:creationId xmlns:a16="http://schemas.microsoft.com/office/drawing/2014/main" id="{C41B28AE-6ACA-48D4-94DA-ED6EAB2A58B0}"/>
              </a:ext>
            </a:extLst>
          </p:cNvPr>
          <p:cNvSpPr txBox="1"/>
          <p:nvPr/>
        </p:nvSpPr>
        <p:spPr>
          <a:xfrm>
            <a:off x="1810327" y="4996873"/>
            <a:ext cx="1819564"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Trace edge</a:t>
            </a:r>
            <a:endParaRPr lang="zh-CN" altLang="en-US" sz="1600" b="1"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DA8BF17-8D2F-4F44-8FCE-CAC97D13A1B0}"/>
              </a:ext>
            </a:extLst>
          </p:cNvPr>
          <p:cNvSpPr txBox="1"/>
          <p:nvPr/>
        </p:nvSpPr>
        <p:spPr>
          <a:xfrm>
            <a:off x="5606474" y="3294936"/>
            <a:ext cx="4844883" cy="1123513"/>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探索</a:t>
            </a:r>
            <a:r>
              <a:rPr lang="en-US" altLang="zh-CN" dirty="0">
                <a:latin typeface="宋体" panose="02010600030101010101" pitchFamily="2" charset="-122"/>
                <a:ea typeface="宋体" panose="02010600030101010101" pitchFamily="2" charset="-122"/>
              </a:rPr>
              <a:t>Apollonius</a:t>
            </a:r>
            <a:r>
              <a:rPr lang="zh-CN" altLang="en-US" dirty="0">
                <a:latin typeface="宋体" panose="02010600030101010101" pitchFamily="2" charset="-122"/>
                <a:ea typeface="宋体" panose="02010600030101010101" pitchFamily="2" charset="-122"/>
              </a:rPr>
              <a:t>边的拓扑连接规则；</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将边用点序列表示。</a:t>
            </a:r>
          </a:p>
        </p:txBody>
      </p:sp>
      <p:sp>
        <p:nvSpPr>
          <p:cNvPr id="12" name="页脚占位符 11">
            <a:extLst>
              <a:ext uri="{FF2B5EF4-FFF2-40B4-BE49-F238E27FC236}">
                <a16:creationId xmlns:a16="http://schemas.microsoft.com/office/drawing/2014/main" id="{BD916746-A363-41AD-970B-C0491EDAB7D6}"/>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13" name="灯片编号占位符 12">
            <a:extLst>
              <a:ext uri="{FF2B5EF4-FFF2-40B4-BE49-F238E27FC236}">
                <a16:creationId xmlns:a16="http://schemas.microsoft.com/office/drawing/2014/main" id="{B48F74CE-2502-4ADE-AD48-CC77A6230BBE}"/>
              </a:ext>
            </a:extLst>
          </p:cNvPr>
          <p:cNvSpPr>
            <a:spLocks noGrp="1"/>
          </p:cNvSpPr>
          <p:nvPr>
            <p:ph type="sldNum" sz="quarter" idx="12"/>
          </p:nvPr>
        </p:nvSpPr>
        <p:spPr/>
        <p:txBody>
          <a:bodyPr/>
          <a:lstStyle/>
          <a:p>
            <a:fld id="{D0FC60B1-B23A-446E-BCBA-080D485AE75B}" type="slidenum">
              <a:rPr lang="zh-CN" altLang="en-US" smtClean="0"/>
              <a:t>29</a:t>
            </a:fld>
            <a:endParaRPr lang="zh-CN" altLang="en-US"/>
          </a:p>
        </p:txBody>
      </p:sp>
    </p:spTree>
    <p:extLst>
      <p:ext uri="{BB962C8B-B14F-4D97-AF65-F5344CB8AC3E}">
        <p14:creationId xmlns:p14="http://schemas.microsoft.com/office/powerpoint/2010/main" val="256832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7650802"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理论意义与应用价值</a:t>
            </a:r>
            <a:r>
              <a:rPr lang="zh-CN" altLang="en-US" b="1" dirty="0">
                <a:solidFill>
                  <a:schemeClr val="accent1">
                    <a:lumMod val="75000"/>
                  </a:schemeClr>
                </a:solidFill>
                <a:latin typeface="Calibri" panose="020F0502020204030204" pitchFamily="34" charset="0"/>
                <a:cs typeface="Calibri" panose="020F0502020204030204" pitchFamily="34" charset="0"/>
              </a:rPr>
              <a:t>（理论意义）</a:t>
            </a:r>
            <a:endParaRPr lang="en-US" altLang="zh-CN"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内容占位符 2">
            <a:extLst>
              <a:ext uri="{FF2B5EF4-FFF2-40B4-BE49-F238E27FC236}">
                <a16:creationId xmlns:a16="http://schemas.microsoft.com/office/drawing/2014/main" id="{55F6BF59-516F-4F69-A4C4-03FB8B19190E}"/>
              </a:ext>
            </a:extLst>
          </p:cNvPr>
          <p:cNvSpPr>
            <a:spLocks noGrp="1"/>
          </p:cNvSpPr>
          <p:nvPr>
            <p:ph idx="1"/>
          </p:nvPr>
        </p:nvSpPr>
        <p:spPr>
          <a:xfrm>
            <a:off x="734057" y="4494251"/>
            <a:ext cx="10723885" cy="1598977"/>
          </a:xfrm>
        </p:spPr>
        <p:txBody>
          <a:bodyPr>
            <a:noAutofit/>
          </a:bodyPr>
          <a:lstStyle/>
          <a:p>
            <a:pPr marL="0" indent="457200">
              <a:lnSpc>
                <a:spcPct val="170000"/>
              </a:lnSpc>
              <a:buNone/>
            </a:pP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Voronoi </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图及其衍生结构，例如</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power</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图和</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Apollonius</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图，在路径规划，材料科学，分子生物学以及计算机图形学等领域具有广泛的理论和实际应用。普通的</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Voronoi</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图已经具有的非常成熟鲁棒的算法，但是其演变出的</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Apollonius</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图的研究却相对较少，尤其是三维的</a:t>
            </a:r>
            <a:r>
              <a:rPr lang="en-US" altLang="zh-CN" sz="1800" dirty="0">
                <a:latin typeface="Times New Roman" panose="02020603050405020304" pitchFamily="18" charset="0"/>
                <a:ea typeface="宋体" panose="02010600030101010101" pitchFamily="2" charset="-122"/>
                <a:cs typeface="Times New Roman" panose="02020603050405020304" pitchFamily="18" charset="0"/>
              </a:rPr>
              <a:t>Apollonius</a:t>
            </a:r>
            <a:r>
              <a:rPr lang="zh-CN" altLang="en-US" sz="1800" dirty="0">
                <a:latin typeface="Times New Roman" panose="02020603050405020304" pitchFamily="18" charset="0"/>
                <a:ea typeface="宋体" panose="02010600030101010101" pitchFamily="2" charset="-122"/>
                <a:cs typeface="Times New Roman" panose="02020603050405020304" pitchFamily="18" charset="0"/>
              </a:rPr>
              <a:t>图的相关研究更是稀少。</a:t>
            </a:r>
            <a:endParaRPr lang="zh-CN" altLang="en-US" sz="1500" dirty="0"/>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3</a:t>
            </a:fld>
            <a:endParaRPr lang="zh-CN" altLang="en-US"/>
          </a:p>
        </p:txBody>
      </p:sp>
      <p:pic>
        <p:nvPicPr>
          <p:cNvPr id="2" name="图片 1">
            <a:extLst>
              <a:ext uri="{FF2B5EF4-FFF2-40B4-BE49-F238E27FC236}">
                <a16:creationId xmlns:a16="http://schemas.microsoft.com/office/drawing/2014/main" id="{D8CE2F0B-AE12-45FD-9D3F-B8D9202353A2}"/>
              </a:ext>
            </a:extLst>
          </p:cNvPr>
          <p:cNvPicPr>
            <a:picLocks noChangeAspect="1"/>
          </p:cNvPicPr>
          <p:nvPr/>
        </p:nvPicPr>
        <p:blipFill>
          <a:blip r:embed="rId4"/>
          <a:stretch>
            <a:fillRect/>
          </a:stretch>
        </p:blipFill>
        <p:spPr>
          <a:xfrm>
            <a:off x="2550253" y="1219790"/>
            <a:ext cx="6828639" cy="2555945"/>
          </a:xfrm>
          <a:prstGeom prst="rect">
            <a:avLst/>
          </a:prstGeom>
        </p:spPr>
      </p:pic>
      <p:sp>
        <p:nvSpPr>
          <p:cNvPr id="3" name="文本框 2">
            <a:extLst>
              <a:ext uri="{FF2B5EF4-FFF2-40B4-BE49-F238E27FC236}">
                <a16:creationId xmlns:a16="http://schemas.microsoft.com/office/drawing/2014/main" id="{9F893220-4127-4CF8-B1D7-CBDB7AB00FA0}"/>
              </a:ext>
            </a:extLst>
          </p:cNvPr>
          <p:cNvSpPr txBox="1"/>
          <p:nvPr/>
        </p:nvSpPr>
        <p:spPr>
          <a:xfrm>
            <a:off x="2738789" y="3864854"/>
            <a:ext cx="1709954" cy="338554"/>
          </a:xfrm>
          <a:prstGeom prst="rect">
            <a:avLst/>
          </a:prstGeom>
          <a:noFill/>
        </p:spPr>
        <p:txBody>
          <a:bodyPr wrap="square" rtlCol="0">
            <a:spAutoFit/>
          </a:bodyPr>
          <a:lstStyle/>
          <a:p>
            <a:pPr algn="ctr"/>
            <a:r>
              <a:rPr lang="en-US" altLang="zh-CN" sz="1600" b="1" dirty="0"/>
              <a:t>2D Voronoi</a:t>
            </a:r>
            <a:r>
              <a:rPr lang="zh-CN" altLang="en-US" sz="1600" b="1" dirty="0"/>
              <a:t>图</a:t>
            </a:r>
          </a:p>
        </p:txBody>
      </p:sp>
      <p:sp>
        <p:nvSpPr>
          <p:cNvPr id="9" name="文本框 8">
            <a:extLst>
              <a:ext uri="{FF2B5EF4-FFF2-40B4-BE49-F238E27FC236}">
                <a16:creationId xmlns:a16="http://schemas.microsoft.com/office/drawing/2014/main" id="{1EF78678-2B5F-4DCF-8289-26B4C866F252}"/>
              </a:ext>
            </a:extLst>
          </p:cNvPr>
          <p:cNvSpPr txBox="1"/>
          <p:nvPr/>
        </p:nvSpPr>
        <p:spPr>
          <a:xfrm>
            <a:off x="5106343" y="3868372"/>
            <a:ext cx="1551963" cy="338554"/>
          </a:xfrm>
          <a:prstGeom prst="rect">
            <a:avLst/>
          </a:prstGeom>
          <a:noFill/>
        </p:spPr>
        <p:txBody>
          <a:bodyPr wrap="square" rtlCol="0">
            <a:spAutoFit/>
          </a:bodyPr>
          <a:lstStyle/>
          <a:p>
            <a:pPr algn="ctr"/>
            <a:r>
              <a:rPr lang="en-US" altLang="zh-CN" sz="1600" b="1" dirty="0"/>
              <a:t>2D Power</a:t>
            </a:r>
            <a:r>
              <a:rPr lang="zh-CN" altLang="en-US" sz="1600" b="1" dirty="0"/>
              <a:t>图</a:t>
            </a:r>
          </a:p>
        </p:txBody>
      </p:sp>
      <p:sp>
        <p:nvSpPr>
          <p:cNvPr id="10" name="文本框 9">
            <a:extLst>
              <a:ext uri="{FF2B5EF4-FFF2-40B4-BE49-F238E27FC236}">
                <a16:creationId xmlns:a16="http://schemas.microsoft.com/office/drawing/2014/main" id="{5CCA72A7-F30D-4EDF-B472-DA888ECAE678}"/>
              </a:ext>
            </a:extLst>
          </p:cNvPr>
          <p:cNvSpPr txBox="1"/>
          <p:nvPr/>
        </p:nvSpPr>
        <p:spPr>
          <a:xfrm>
            <a:off x="7189365" y="3864854"/>
            <a:ext cx="1928070"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2D Apollonius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图</a:t>
            </a:r>
          </a:p>
        </p:txBody>
      </p:sp>
    </p:spTree>
    <p:extLst>
      <p:ext uri="{BB962C8B-B14F-4D97-AF65-F5344CB8AC3E}">
        <p14:creationId xmlns:p14="http://schemas.microsoft.com/office/powerpoint/2010/main" val="226857779"/>
      </p:ext>
    </p:extLst>
  </p:cSld>
  <p:clrMapOvr>
    <a:masterClrMapping/>
  </p:clrMapOvr>
  <mc:AlternateContent xmlns:mc="http://schemas.openxmlformats.org/markup-compatibility/2006" xmlns:p14="http://schemas.microsoft.com/office/powerpoint/2010/main">
    <mc:Choice Requires="p14">
      <p:transition spd="slow" p14:dur="2000" advTm="40847"/>
    </mc:Choice>
    <mc:Fallback xmlns="">
      <p:transition spd="slow" advTm="4084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7811842"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算法创新</a:t>
            </a:r>
            <a:r>
              <a:rPr lang="zh-CN" altLang="en-US" b="1" dirty="0">
                <a:solidFill>
                  <a:schemeClr val="accent1">
                    <a:lumMod val="75000"/>
                  </a:schemeClr>
                </a:solidFill>
                <a:latin typeface="Calibri" panose="020F0502020204030204" pitchFamily="34" charset="0"/>
                <a:cs typeface="Calibri" panose="020F0502020204030204" pitchFamily="34" charset="0"/>
              </a:rPr>
              <a:t>（算法之求面）</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ACC542E-4AD8-4842-BE93-26B5EF951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753" y="1498266"/>
            <a:ext cx="4201636" cy="2532641"/>
          </a:xfrm>
          <a:prstGeom prst="rect">
            <a:avLst/>
          </a:prstGeom>
        </p:spPr>
      </p:pic>
      <p:sp>
        <p:nvSpPr>
          <p:cNvPr id="4" name="文本框 3">
            <a:extLst>
              <a:ext uri="{FF2B5EF4-FFF2-40B4-BE49-F238E27FC236}">
                <a16:creationId xmlns:a16="http://schemas.microsoft.com/office/drawing/2014/main" id="{6A0E7115-B0B2-4E35-A45B-6992F731ECC7}"/>
              </a:ext>
            </a:extLst>
          </p:cNvPr>
          <p:cNvSpPr txBox="1"/>
          <p:nvPr/>
        </p:nvSpPr>
        <p:spPr>
          <a:xfrm>
            <a:off x="2908589" y="4077051"/>
            <a:ext cx="1717964" cy="338554"/>
          </a:xfrm>
          <a:prstGeom prst="rect">
            <a:avLst/>
          </a:prstGeom>
          <a:noFill/>
        </p:spPr>
        <p:txBody>
          <a:bodyPr wrap="square" rtlCol="0">
            <a:spAutoFit/>
          </a:bodyPr>
          <a:lstStyle/>
          <a:p>
            <a:pPr algn="ctr"/>
            <a:r>
              <a:rPr lang="en-US" altLang="zh-CN" sz="1600" b="1" dirty="0" err="1">
                <a:latin typeface="Times New Roman" panose="02020603050405020304" pitchFamily="18" charset="0"/>
                <a:cs typeface="Times New Roman" panose="02020603050405020304" pitchFamily="18" charset="0"/>
              </a:rPr>
              <a:t>cvt</a:t>
            </a:r>
            <a:endParaRPr lang="zh-CN" altLang="en-US" sz="1600"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5990D33-886E-40AF-8A86-C1DC53B442F6}"/>
              </a:ext>
            </a:extLst>
          </p:cNvPr>
          <p:cNvSpPr txBox="1"/>
          <p:nvPr/>
        </p:nvSpPr>
        <p:spPr>
          <a:xfrm>
            <a:off x="1868520" y="4545310"/>
            <a:ext cx="5080000" cy="12966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dirty="0"/>
              <a:t>Apollonius</a:t>
            </a:r>
            <a:r>
              <a:rPr lang="zh-CN" altLang="en-US" dirty="0"/>
              <a:t>图是由一组双曲面组成非流行面；</a:t>
            </a:r>
            <a:endParaRPr lang="en-US" altLang="zh-CN" dirty="0"/>
          </a:p>
          <a:p>
            <a:pPr marL="285750" indent="-285750">
              <a:lnSpc>
                <a:spcPct val="150000"/>
              </a:lnSpc>
              <a:buFont typeface="Wingdings" panose="05000000000000000000" pitchFamily="2" charset="2"/>
              <a:buChar char="Ø"/>
            </a:pPr>
            <a:r>
              <a:rPr lang="zh-CN" altLang="en-US" dirty="0"/>
              <a:t>使用三角网格来表示双曲面结构；</a:t>
            </a:r>
            <a:endParaRPr lang="en-US" altLang="zh-CN" dirty="0"/>
          </a:p>
          <a:p>
            <a:pPr marL="285750" indent="-285750">
              <a:lnSpc>
                <a:spcPct val="150000"/>
              </a:lnSpc>
              <a:buFont typeface="Wingdings" panose="05000000000000000000" pitchFamily="2" charset="2"/>
              <a:buChar char="Ø"/>
            </a:pPr>
            <a:r>
              <a:rPr lang="zh-CN" altLang="en-US" dirty="0"/>
              <a:t>通过</a:t>
            </a:r>
            <a:r>
              <a:rPr lang="en-US" altLang="zh-CN" dirty="0" err="1"/>
              <a:t>cvt</a:t>
            </a:r>
            <a:r>
              <a:rPr lang="zh-CN" altLang="en-US" dirty="0"/>
              <a:t>优化三角形网格。</a:t>
            </a:r>
          </a:p>
        </p:txBody>
      </p:sp>
      <p:sp>
        <p:nvSpPr>
          <p:cNvPr id="10" name="页脚占位符 9">
            <a:extLst>
              <a:ext uri="{FF2B5EF4-FFF2-40B4-BE49-F238E27FC236}">
                <a16:creationId xmlns:a16="http://schemas.microsoft.com/office/drawing/2014/main" id="{FF3E0E22-8C78-40EE-8ED9-27E1E050FB18}"/>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11" name="灯片编号占位符 10">
            <a:extLst>
              <a:ext uri="{FF2B5EF4-FFF2-40B4-BE49-F238E27FC236}">
                <a16:creationId xmlns:a16="http://schemas.microsoft.com/office/drawing/2014/main" id="{27311678-68E6-45EB-9837-07C83492E315}"/>
              </a:ext>
            </a:extLst>
          </p:cNvPr>
          <p:cNvSpPr>
            <a:spLocks noGrp="1"/>
          </p:cNvSpPr>
          <p:nvPr>
            <p:ph type="sldNum" sz="quarter" idx="12"/>
          </p:nvPr>
        </p:nvSpPr>
        <p:spPr/>
        <p:txBody>
          <a:bodyPr/>
          <a:lstStyle/>
          <a:p>
            <a:fld id="{D0FC60B1-B23A-446E-BCBA-080D485AE75B}" type="slidenum">
              <a:rPr lang="zh-CN" altLang="en-US" smtClean="0"/>
              <a:t>30</a:t>
            </a:fld>
            <a:endParaRPr lang="zh-CN" altLang="en-US"/>
          </a:p>
        </p:txBody>
      </p:sp>
      <p:pic>
        <p:nvPicPr>
          <p:cNvPr id="5" name="图片 4">
            <a:extLst>
              <a:ext uri="{FF2B5EF4-FFF2-40B4-BE49-F238E27FC236}">
                <a16:creationId xmlns:a16="http://schemas.microsoft.com/office/drawing/2014/main" id="{917F7D81-0FB9-4F94-A859-9373547F6D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0997" y="1671459"/>
            <a:ext cx="3524250" cy="2320228"/>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3F4D9A0-AB5F-46EE-A5BE-FB6DCEC9AA5B}"/>
                  </a:ext>
                </a:extLst>
              </p:cNvPr>
              <p:cNvSpPr txBox="1"/>
              <p:nvPr/>
            </p:nvSpPr>
            <p:spPr>
              <a:xfrm>
                <a:off x="7048045" y="5049558"/>
                <a:ext cx="3524251" cy="6751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i="1" smtClean="0">
                              <a:solidFill>
                                <a:srgbClr val="836967"/>
                              </a:solidFill>
                              <a:latin typeface="Cambria Math" panose="02040503050406030204" pitchFamily="18" charset="0"/>
                            </a:rPr>
                          </m:ctrlPr>
                        </m:fPr>
                        <m:num>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𝑁</m:t>
                              </m:r>
                              <m:r>
                                <a:rPr lang="zh-CN" altLang="en-US" i="0">
                                  <a:latin typeface="Cambria Math" panose="02040503050406030204" pitchFamily="18" charset="0"/>
                                </a:rPr>
                                <m:t>∙</m:t>
                              </m:r>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e>
                              </m:d>
                            </m:e>
                          </m:d>
                        </m:num>
                        <m:den>
                          <m:r>
                            <a:rPr lang="en-US" altLang="zh-CN" i="1">
                              <a:latin typeface="Cambria Math" panose="02040503050406030204" pitchFamily="18" charset="0"/>
                            </a:rPr>
                            <m:t>||</m:t>
                          </m:r>
                          <m:r>
                            <a:rPr lang="zh-CN" altLang="en-US" i="1">
                              <a:latin typeface="Cambria Math" panose="02040503050406030204" pitchFamily="18" charset="0"/>
                            </a:rPr>
                            <m:t>𝑁</m:t>
                          </m:r>
                          <m:r>
                            <a:rPr lang="en-US" altLang="zh-CN" i="1">
                              <a:latin typeface="Cambria Math" panose="02040503050406030204" pitchFamily="18" charset="0"/>
                            </a:rPr>
                            <m:t>||</m:t>
                          </m:r>
                          <m:r>
                            <a:rPr lang="zh-CN" altLang="en-US" i="0">
                              <a:latin typeface="Cambria Math" panose="02040503050406030204" pitchFamily="18" charset="0"/>
                            </a:rPr>
                            <m:t>∙</m:t>
                          </m:r>
                          <m:r>
                            <a:rPr lang="en-US" altLang="zh-CN" i="1">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en-US" altLang="zh-CN" i="1">
                              <a:latin typeface="Cambria Math" panose="02040503050406030204" pitchFamily="18" charset="0"/>
                            </a:rPr>
                            <m:t>||</m:t>
                          </m:r>
                        </m:den>
                      </m:f>
                    </m:oMath>
                  </m:oMathPara>
                </a14:m>
                <a:endParaRPr lang="zh-CN" altLang="en-US" dirty="0"/>
              </a:p>
            </p:txBody>
          </p:sp>
        </mc:Choice>
        <mc:Fallback xmlns="">
          <p:sp>
            <p:nvSpPr>
              <p:cNvPr id="13" name="文本框 12">
                <a:extLst>
                  <a:ext uri="{FF2B5EF4-FFF2-40B4-BE49-F238E27FC236}">
                    <a16:creationId xmlns:a16="http://schemas.microsoft.com/office/drawing/2014/main" id="{03F4D9A0-AB5F-46EE-A5BE-FB6DCEC9AA5B}"/>
                  </a:ext>
                </a:extLst>
              </p:cNvPr>
              <p:cNvSpPr txBox="1">
                <a:spLocks noRot="1" noChangeAspect="1" noMove="1" noResize="1" noEditPoints="1" noAdjustHandles="1" noChangeArrowheads="1" noChangeShapeType="1" noTextEdit="1"/>
              </p:cNvSpPr>
              <p:nvPr/>
            </p:nvSpPr>
            <p:spPr>
              <a:xfrm>
                <a:off x="7048045" y="5049558"/>
                <a:ext cx="3524251" cy="67518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625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37972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实验结果</a:t>
            </a:r>
            <a:r>
              <a:rPr lang="zh-CN" altLang="en-US" b="1" dirty="0">
                <a:solidFill>
                  <a:schemeClr val="accent1">
                    <a:lumMod val="75000"/>
                  </a:schemeClr>
                </a:solidFill>
                <a:latin typeface="Calibri" panose="020F0502020204030204" pitchFamily="34" charset="0"/>
                <a:cs typeface="Calibri" panose="020F0502020204030204" pitchFamily="34" charset="0"/>
              </a:rPr>
              <a:t>（结果）</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31</a:t>
            </a:fld>
            <a:endParaRPr lang="zh-CN" altLang="en-US"/>
          </a:p>
        </p:txBody>
      </p:sp>
      <p:pic>
        <p:nvPicPr>
          <p:cNvPr id="18" name="图片 17">
            <a:extLst>
              <a:ext uri="{FF2B5EF4-FFF2-40B4-BE49-F238E27FC236}">
                <a16:creationId xmlns:a16="http://schemas.microsoft.com/office/drawing/2014/main" id="{2EC8E119-2B1F-4F29-9CFA-8C3A5BE49C9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70455" y="1599326"/>
            <a:ext cx="1800000" cy="1800000"/>
          </a:xfrm>
          <a:prstGeom prst="rect">
            <a:avLst/>
          </a:prstGeom>
        </p:spPr>
      </p:pic>
      <p:pic>
        <p:nvPicPr>
          <p:cNvPr id="19" name="图片 18">
            <a:extLst>
              <a:ext uri="{FF2B5EF4-FFF2-40B4-BE49-F238E27FC236}">
                <a16:creationId xmlns:a16="http://schemas.microsoft.com/office/drawing/2014/main" id="{9323C8DF-1B00-471C-86BC-0D13767C8861}"/>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980205" y="1665489"/>
            <a:ext cx="1800000" cy="1800000"/>
          </a:xfrm>
          <a:prstGeom prst="rect">
            <a:avLst/>
          </a:prstGeom>
        </p:spPr>
      </p:pic>
      <p:pic>
        <p:nvPicPr>
          <p:cNvPr id="20" name="图片 19">
            <a:extLst>
              <a:ext uri="{FF2B5EF4-FFF2-40B4-BE49-F238E27FC236}">
                <a16:creationId xmlns:a16="http://schemas.microsoft.com/office/drawing/2014/main" id="{4CF7C5E1-7FD7-4BFA-8D50-7FACD4DB39F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071954" y="1558111"/>
            <a:ext cx="1800000" cy="1800000"/>
          </a:xfrm>
          <a:prstGeom prst="rect">
            <a:avLst/>
          </a:prstGeom>
        </p:spPr>
      </p:pic>
      <p:pic>
        <p:nvPicPr>
          <p:cNvPr id="21" name="图片 20">
            <a:extLst>
              <a:ext uri="{FF2B5EF4-FFF2-40B4-BE49-F238E27FC236}">
                <a16:creationId xmlns:a16="http://schemas.microsoft.com/office/drawing/2014/main" id="{8CBB301B-BBB1-46B8-8FE8-1ABC0063314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7122704" y="1651243"/>
            <a:ext cx="1800000" cy="1800000"/>
          </a:xfrm>
          <a:prstGeom prst="rect">
            <a:avLst/>
          </a:prstGeom>
        </p:spPr>
      </p:pic>
      <p:pic>
        <p:nvPicPr>
          <p:cNvPr id="22" name="图片 21">
            <a:extLst>
              <a:ext uri="{FF2B5EF4-FFF2-40B4-BE49-F238E27FC236}">
                <a16:creationId xmlns:a16="http://schemas.microsoft.com/office/drawing/2014/main" id="{F0EDA4F7-1924-49A4-845D-3251F172214C}"/>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9173453" y="1627782"/>
            <a:ext cx="1800000" cy="1800000"/>
          </a:xfrm>
          <a:prstGeom prst="rect">
            <a:avLst/>
          </a:prstGeom>
        </p:spPr>
      </p:pic>
      <p:pic>
        <p:nvPicPr>
          <p:cNvPr id="23" name="图片 22">
            <a:extLst>
              <a:ext uri="{FF2B5EF4-FFF2-40B4-BE49-F238E27FC236}">
                <a16:creationId xmlns:a16="http://schemas.microsoft.com/office/drawing/2014/main" id="{508E9903-0CC8-4C86-AAC3-0966E2C38019}"/>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978085" y="3959263"/>
            <a:ext cx="1800000" cy="1800000"/>
          </a:xfrm>
          <a:prstGeom prst="rect">
            <a:avLst/>
          </a:prstGeom>
        </p:spPr>
      </p:pic>
      <p:pic>
        <p:nvPicPr>
          <p:cNvPr id="24" name="图片 23">
            <a:extLst>
              <a:ext uri="{FF2B5EF4-FFF2-40B4-BE49-F238E27FC236}">
                <a16:creationId xmlns:a16="http://schemas.microsoft.com/office/drawing/2014/main" id="{6C90F731-D8DD-4DFA-A452-660BB6019D39}"/>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000141" y="3905612"/>
            <a:ext cx="1800000" cy="1800000"/>
          </a:xfrm>
          <a:prstGeom prst="rect">
            <a:avLst/>
          </a:prstGeom>
        </p:spPr>
      </p:pic>
      <p:pic>
        <p:nvPicPr>
          <p:cNvPr id="25" name="图片 24">
            <a:extLst>
              <a:ext uri="{FF2B5EF4-FFF2-40B4-BE49-F238E27FC236}">
                <a16:creationId xmlns:a16="http://schemas.microsoft.com/office/drawing/2014/main" id="{BD1BDB57-26B7-4343-806A-CB429CB8A1FF}"/>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982325" y="3883284"/>
            <a:ext cx="1800000" cy="1800000"/>
          </a:xfrm>
          <a:prstGeom prst="rect">
            <a:avLst/>
          </a:prstGeom>
        </p:spPr>
      </p:pic>
      <p:pic>
        <p:nvPicPr>
          <p:cNvPr id="26" name="图片 25">
            <a:extLst>
              <a:ext uri="{FF2B5EF4-FFF2-40B4-BE49-F238E27FC236}">
                <a16:creationId xmlns:a16="http://schemas.microsoft.com/office/drawing/2014/main" id="{2291425E-7ACA-43A4-B845-25363E170719}"/>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7118084" y="3886084"/>
            <a:ext cx="1800000" cy="1800000"/>
          </a:xfrm>
          <a:prstGeom prst="rect">
            <a:avLst/>
          </a:prstGeom>
        </p:spPr>
      </p:pic>
      <p:pic>
        <p:nvPicPr>
          <p:cNvPr id="27" name="图片 26">
            <a:extLst>
              <a:ext uri="{FF2B5EF4-FFF2-40B4-BE49-F238E27FC236}">
                <a16:creationId xmlns:a16="http://schemas.microsoft.com/office/drawing/2014/main" id="{CDE3C11C-9F70-45B7-B861-AD22FD05C927}"/>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9100268" y="3905612"/>
            <a:ext cx="1800000" cy="1800000"/>
          </a:xfrm>
          <a:prstGeom prst="rect">
            <a:avLst/>
          </a:prstGeom>
        </p:spPr>
      </p:pic>
      <p:sp>
        <p:nvSpPr>
          <p:cNvPr id="2" name="文本框 1">
            <a:extLst>
              <a:ext uri="{FF2B5EF4-FFF2-40B4-BE49-F238E27FC236}">
                <a16:creationId xmlns:a16="http://schemas.microsoft.com/office/drawing/2014/main" id="{ED11B1AC-09CB-4A64-9594-82AF878EACDC}"/>
              </a:ext>
            </a:extLst>
          </p:cNvPr>
          <p:cNvSpPr txBox="1"/>
          <p:nvPr/>
        </p:nvSpPr>
        <p:spPr>
          <a:xfrm>
            <a:off x="1328095" y="3477728"/>
            <a:ext cx="1340428" cy="338554"/>
          </a:xfrm>
          <a:prstGeom prst="rect">
            <a:avLst/>
          </a:prstGeom>
          <a:noFill/>
        </p:spPr>
        <p:txBody>
          <a:bodyPr wrap="square" rtlCol="0">
            <a:spAutoFit/>
          </a:bodyPr>
          <a:lstStyle/>
          <a:p>
            <a:r>
              <a:rPr lang="en-US" altLang="zh-CN" sz="1600" b="1" dirty="0"/>
              <a:t>100</a:t>
            </a:r>
            <a:r>
              <a:rPr lang="zh-CN" altLang="en-US" sz="1600" b="1" dirty="0"/>
              <a:t>种子点</a:t>
            </a:r>
          </a:p>
        </p:txBody>
      </p:sp>
      <p:sp>
        <p:nvSpPr>
          <p:cNvPr id="28" name="文本框 27">
            <a:extLst>
              <a:ext uri="{FF2B5EF4-FFF2-40B4-BE49-F238E27FC236}">
                <a16:creationId xmlns:a16="http://schemas.microsoft.com/office/drawing/2014/main" id="{D91AA56B-5C26-4A2B-BC23-69E38978452F}"/>
              </a:ext>
            </a:extLst>
          </p:cNvPr>
          <p:cNvSpPr txBox="1"/>
          <p:nvPr/>
        </p:nvSpPr>
        <p:spPr>
          <a:xfrm>
            <a:off x="3368386" y="3473972"/>
            <a:ext cx="1340428" cy="338554"/>
          </a:xfrm>
          <a:prstGeom prst="rect">
            <a:avLst/>
          </a:prstGeom>
          <a:noFill/>
        </p:spPr>
        <p:txBody>
          <a:bodyPr wrap="square" rtlCol="0">
            <a:spAutoFit/>
          </a:bodyPr>
          <a:lstStyle/>
          <a:p>
            <a:r>
              <a:rPr lang="en-US" altLang="zh-CN" sz="1600" b="1" dirty="0"/>
              <a:t>200</a:t>
            </a:r>
            <a:r>
              <a:rPr lang="zh-CN" altLang="en-US" sz="1600" b="1" dirty="0"/>
              <a:t>种子点</a:t>
            </a:r>
          </a:p>
        </p:txBody>
      </p:sp>
      <p:sp>
        <p:nvSpPr>
          <p:cNvPr id="29" name="文本框 28">
            <a:extLst>
              <a:ext uri="{FF2B5EF4-FFF2-40B4-BE49-F238E27FC236}">
                <a16:creationId xmlns:a16="http://schemas.microsoft.com/office/drawing/2014/main" id="{B6003D50-62E1-4A0D-B54E-23FB09732229}"/>
              </a:ext>
            </a:extLst>
          </p:cNvPr>
          <p:cNvSpPr txBox="1"/>
          <p:nvPr/>
        </p:nvSpPr>
        <p:spPr>
          <a:xfrm>
            <a:off x="5281240" y="3465489"/>
            <a:ext cx="1340428" cy="338554"/>
          </a:xfrm>
          <a:prstGeom prst="rect">
            <a:avLst/>
          </a:prstGeom>
          <a:noFill/>
        </p:spPr>
        <p:txBody>
          <a:bodyPr wrap="square" rtlCol="0">
            <a:spAutoFit/>
          </a:bodyPr>
          <a:lstStyle/>
          <a:p>
            <a:r>
              <a:rPr lang="en-US" altLang="zh-CN" sz="1600" b="1" dirty="0"/>
              <a:t>300</a:t>
            </a:r>
            <a:r>
              <a:rPr lang="zh-CN" altLang="en-US" sz="1600" b="1" dirty="0"/>
              <a:t>种子点</a:t>
            </a:r>
          </a:p>
        </p:txBody>
      </p:sp>
      <p:sp>
        <p:nvSpPr>
          <p:cNvPr id="30" name="文本框 29">
            <a:extLst>
              <a:ext uri="{FF2B5EF4-FFF2-40B4-BE49-F238E27FC236}">
                <a16:creationId xmlns:a16="http://schemas.microsoft.com/office/drawing/2014/main" id="{2CBED8D3-575C-42B0-AB96-0F7560F17CB0}"/>
              </a:ext>
            </a:extLst>
          </p:cNvPr>
          <p:cNvSpPr txBox="1"/>
          <p:nvPr/>
        </p:nvSpPr>
        <p:spPr>
          <a:xfrm>
            <a:off x="7321531" y="3473972"/>
            <a:ext cx="1340428" cy="338554"/>
          </a:xfrm>
          <a:prstGeom prst="rect">
            <a:avLst/>
          </a:prstGeom>
          <a:noFill/>
        </p:spPr>
        <p:txBody>
          <a:bodyPr wrap="square" rtlCol="0">
            <a:spAutoFit/>
          </a:bodyPr>
          <a:lstStyle/>
          <a:p>
            <a:r>
              <a:rPr lang="en-US" altLang="zh-CN" sz="1600" b="1" dirty="0"/>
              <a:t>400</a:t>
            </a:r>
            <a:r>
              <a:rPr lang="zh-CN" altLang="en-US" sz="1600" b="1" dirty="0"/>
              <a:t>种子点</a:t>
            </a:r>
          </a:p>
        </p:txBody>
      </p:sp>
      <p:sp>
        <p:nvSpPr>
          <p:cNvPr id="31" name="文本框 30">
            <a:extLst>
              <a:ext uri="{FF2B5EF4-FFF2-40B4-BE49-F238E27FC236}">
                <a16:creationId xmlns:a16="http://schemas.microsoft.com/office/drawing/2014/main" id="{61025ABD-DD29-49FB-B51A-8B5534CC9D1E}"/>
              </a:ext>
            </a:extLst>
          </p:cNvPr>
          <p:cNvSpPr txBox="1"/>
          <p:nvPr/>
        </p:nvSpPr>
        <p:spPr>
          <a:xfrm>
            <a:off x="9523477" y="3476394"/>
            <a:ext cx="1340428" cy="338554"/>
          </a:xfrm>
          <a:prstGeom prst="rect">
            <a:avLst/>
          </a:prstGeom>
          <a:noFill/>
        </p:spPr>
        <p:txBody>
          <a:bodyPr wrap="square" rtlCol="0">
            <a:spAutoFit/>
          </a:bodyPr>
          <a:lstStyle/>
          <a:p>
            <a:r>
              <a:rPr lang="en-US" altLang="zh-CN" sz="1600" b="1" dirty="0"/>
              <a:t>500</a:t>
            </a:r>
            <a:r>
              <a:rPr lang="zh-CN" altLang="en-US" sz="1600" b="1" dirty="0"/>
              <a:t>种子点</a:t>
            </a:r>
          </a:p>
        </p:txBody>
      </p:sp>
      <p:sp>
        <p:nvSpPr>
          <p:cNvPr id="32" name="文本框 31">
            <a:extLst>
              <a:ext uri="{FF2B5EF4-FFF2-40B4-BE49-F238E27FC236}">
                <a16:creationId xmlns:a16="http://schemas.microsoft.com/office/drawing/2014/main" id="{D0608324-6188-4D21-A090-1357DE49A179}"/>
              </a:ext>
            </a:extLst>
          </p:cNvPr>
          <p:cNvSpPr txBox="1"/>
          <p:nvPr/>
        </p:nvSpPr>
        <p:spPr>
          <a:xfrm>
            <a:off x="1328095" y="5732967"/>
            <a:ext cx="1340428" cy="338554"/>
          </a:xfrm>
          <a:prstGeom prst="rect">
            <a:avLst/>
          </a:prstGeom>
          <a:noFill/>
        </p:spPr>
        <p:txBody>
          <a:bodyPr wrap="square" rtlCol="0">
            <a:spAutoFit/>
          </a:bodyPr>
          <a:lstStyle/>
          <a:p>
            <a:r>
              <a:rPr lang="en-US" altLang="zh-CN" sz="1600" b="1" dirty="0"/>
              <a:t>600</a:t>
            </a:r>
            <a:r>
              <a:rPr lang="zh-CN" altLang="en-US" sz="1600" b="1" dirty="0"/>
              <a:t>种子点</a:t>
            </a:r>
          </a:p>
        </p:txBody>
      </p:sp>
      <p:sp>
        <p:nvSpPr>
          <p:cNvPr id="33" name="文本框 32">
            <a:extLst>
              <a:ext uri="{FF2B5EF4-FFF2-40B4-BE49-F238E27FC236}">
                <a16:creationId xmlns:a16="http://schemas.microsoft.com/office/drawing/2014/main" id="{E7596EA5-4A8E-4680-8066-675BF4F69BAA}"/>
              </a:ext>
            </a:extLst>
          </p:cNvPr>
          <p:cNvSpPr txBox="1"/>
          <p:nvPr/>
        </p:nvSpPr>
        <p:spPr>
          <a:xfrm>
            <a:off x="3359659" y="5732967"/>
            <a:ext cx="1340428" cy="338554"/>
          </a:xfrm>
          <a:prstGeom prst="rect">
            <a:avLst/>
          </a:prstGeom>
          <a:noFill/>
        </p:spPr>
        <p:txBody>
          <a:bodyPr wrap="square" rtlCol="0">
            <a:spAutoFit/>
          </a:bodyPr>
          <a:lstStyle/>
          <a:p>
            <a:r>
              <a:rPr lang="en-US" altLang="zh-CN" sz="1600" b="1" dirty="0"/>
              <a:t>700</a:t>
            </a:r>
            <a:r>
              <a:rPr lang="zh-CN" altLang="en-US" sz="1600" b="1" dirty="0"/>
              <a:t>种子点</a:t>
            </a:r>
          </a:p>
        </p:txBody>
      </p:sp>
      <p:sp>
        <p:nvSpPr>
          <p:cNvPr id="34" name="文本框 33">
            <a:extLst>
              <a:ext uri="{FF2B5EF4-FFF2-40B4-BE49-F238E27FC236}">
                <a16:creationId xmlns:a16="http://schemas.microsoft.com/office/drawing/2014/main" id="{8EDE8FA4-D048-49E8-B408-B3232DED7990}"/>
              </a:ext>
            </a:extLst>
          </p:cNvPr>
          <p:cNvSpPr txBox="1"/>
          <p:nvPr/>
        </p:nvSpPr>
        <p:spPr>
          <a:xfrm>
            <a:off x="5278979" y="5729951"/>
            <a:ext cx="1340428" cy="338554"/>
          </a:xfrm>
          <a:prstGeom prst="rect">
            <a:avLst/>
          </a:prstGeom>
          <a:noFill/>
        </p:spPr>
        <p:txBody>
          <a:bodyPr wrap="square" rtlCol="0">
            <a:spAutoFit/>
          </a:bodyPr>
          <a:lstStyle/>
          <a:p>
            <a:r>
              <a:rPr lang="en-US" altLang="zh-CN" sz="1600" b="1" dirty="0"/>
              <a:t>800</a:t>
            </a:r>
            <a:r>
              <a:rPr lang="zh-CN" altLang="en-US" sz="1600" b="1" dirty="0"/>
              <a:t>种子点</a:t>
            </a:r>
          </a:p>
        </p:txBody>
      </p:sp>
      <p:sp>
        <p:nvSpPr>
          <p:cNvPr id="35" name="文本框 34">
            <a:extLst>
              <a:ext uri="{FF2B5EF4-FFF2-40B4-BE49-F238E27FC236}">
                <a16:creationId xmlns:a16="http://schemas.microsoft.com/office/drawing/2014/main" id="{3147E950-B192-47FC-960D-AB3BC36E5181}"/>
              </a:ext>
            </a:extLst>
          </p:cNvPr>
          <p:cNvSpPr txBox="1"/>
          <p:nvPr/>
        </p:nvSpPr>
        <p:spPr>
          <a:xfrm>
            <a:off x="7301035" y="5683284"/>
            <a:ext cx="1340428" cy="338554"/>
          </a:xfrm>
          <a:prstGeom prst="rect">
            <a:avLst/>
          </a:prstGeom>
          <a:noFill/>
        </p:spPr>
        <p:txBody>
          <a:bodyPr wrap="square" rtlCol="0">
            <a:spAutoFit/>
          </a:bodyPr>
          <a:lstStyle/>
          <a:p>
            <a:r>
              <a:rPr lang="en-US" altLang="zh-CN" sz="1600" b="1" dirty="0"/>
              <a:t>900</a:t>
            </a:r>
            <a:r>
              <a:rPr lang="zh-CN" altLang="en-US" sz="1600" b="1" dirty="0"/>
              <a:t>种子点</a:t>
            </a:r>
          </a:p>
        </p:txBody>
      </p:sp>
      <p:sp>
        <p:nvSpPr>
          <p:cNvPr id="36" name="文本框 35">
            <a:extLst>
              <a:ext uri="{FF2B5EF4-FFF2-40B4-BE49-F238E27FC236}">
                <a16:creationId xmlns:a16="http://schemas.microsoft.com/office/drawing/2014/main" id="{633282FC-82E4-4C59-8BAE-8F558C4A61BA}"/>
              </a:ext>
            </a:extLst>
          </p:cNvPr>
          <p:cNvSpPr txBox="1"/>
          <p:nvPr/>
        </p:nvSpPr>
        <p:spPr>
          <a:xfrm>
            <a:off x="9403239" y="5681263"/>
            <a:ext cx="1340428" cy="338554"/>
          </a:xfrm>
          <a:prstGeom prst="rect">
            <a:avLst/>
          </a:prstGeom>
          <a:noFill/>
        </p:spPr>
        <p:txBody>
          <a:bodyPr wrap="square" rtlCol="0">
            <a:spAutoFit/>
          </a:bodyPr>
          <a:lstStyle/>
          <a:p>
            <a:r>
              <a:rPr lang="en-US" altLang="zh-CN" sz="1600" b="1" dirty="0"/>
              <a:t>1000</a:t>
            </a:r>
            <a:r>
              <a:rPr lang="zh-CN" altLang="en-US" sz="1600" b="1" dirty="0"/>
              <a:t>种子点</a:t>
            </a:r>
          </a:p>
        </p:txBody>
      </p:sp>
    </p:spTree>
    <p:extLst>
      <p:ext uri="{BB962C8B-B14F-4D97-AF65-F5344CB8AC3E}">
        <p14:creationId xmlns:p14="http://schemas.microsoft.com/office/powerpoint/2010/main" val="409387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37972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实验结果</a:t>
            </a:r>
            <a:r>
              <a:rPr lang="zh-CN" altLang="en-US" b="1" dirty="0">
                <a:solidFill>
                  <a:schemeClr val="accent1">
                    <a:lumMod val="75000"/>
                  </a:schemeClr>
                </a:solidFill>
                <a:latin typeface="Calibri" panose="020F0502020204030204" pitchFamily="34" charset="0"/>
                <a:cs typeface="Calibri" panose="020F0502020204030204" pitchFamily="34" charset="0"/>
              </a:rPr>
              <a:t>（时间）</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32</a:t>
            </a:fld>
            <a:endParaRPr lang="zh-CN" altLang="en-US"/>
          </a:p>
        </p:txBody>
      </p:sp>
      <p:pic>
        <p:nvPicPr>
          <p:cNvPr id="17" name="图片 16">
            <a:extLst>
              <a:ext uri="{FF2B5EF4-FFF2-40B4-BE49-F238E27FC236}">
                <a16:creationId xmlns:a16="http://schemas.microsoft.com/office/drawing/2014/main" id="{B1FB26D0-CB8A-4E51-BA71-A2045813F58A}"/>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1161215" y="1692724"/>
            <a:ext cx="5029053" cy="3855948"/>
          </a:xfrm>
          <a:prstGeom prst="rect">
            <a:avLst/>
          </a:prstGeom>
          <a:noFill/>
          <a:ln>
            <a:noFill/>
          </a:ln>
        </p:spPr>
      </p:pic>
      <p:sp>
        <p:nvSpPr>
          <p:cNvPr id="2" name="文本框 1">
            <a:extLst>
              <a:ext uri="{FF2B5EF4-FFF2-40B4-BE49-F238E27FC236}">
                <a16:creationId xmlns:a16="http://schemas.microsoft.com/office/drawing/2014/main" id="{ABC15C98-73AA-4F9D-B25D-0884C3A104E6}"/>
              </a:ext>
            </a:extLst>
          </p:cNvPr>
          <p:cNvSpPr txBox="1"/>
          <p:nvPr/>
        </p:nvSpPr>
        <p:spPr>
          <a:xfrm>
            <a:off x="6885495" y="2747222"/>
            <a:ext cx="3450210" cy="147732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整个算法的时间由三部分构成；</a:t>
            </a:r>
            <a:endParaRPr lang="en-US" altLang="zh-CN"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算法时间基本呈线性增长；</a:t>
            </a:r>
            <a:endParaRPr lang="en-US" altLang="zh-CN" dirty="0">
              <a:latin typeface="宋体" panose="02010600030101010101" pitchFamily="2" charset="-122"/>
              <a:ea typeface="宋体" panose="02010600030101010101" pitchFamily="2" charset="-122"/>
            </a:endParaRPr>
          </a:p>
          <a:p>
            <a:endParaRPr lang="en-US" altLang="zh-CN" dirty="0"/>
          </a:p>
        </p:txBody>
      </p:sp>
    </p:spTree>
    <p:extLst>
      <p:ext uri="{BB962C8B-B14F-4D97-AF65-F5344CB8AC3E}">
        <p14:creationId xmlns:p14="http://schemas.microsoft.com/office/powerpoint/2010/main" val="1123816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37972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实验结果</a:t>
            </a:r>
            <a:r>
              <a:rPr lang="zh-CN" altLang="en-US" b="1" dirty="0">
                <a:solidFill>
                  <a:schemeClr val="accent1">
                    <a:lumMod val="75000"/>
                  </a:schemeClr>
                </a:solidFill>
                <a:latin typeface="Calibri" panose="020F0502020204030204" pitchFamily="34" charset="0"/>
                <a:cs typeface="Calibri" panose="020F0502020204030204" pitchFamily="34" charset="0"/>
              </a:rPr>
              <a:t>（可扩展性）</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33</a:t>
            </a:fld>
            <a:endParaRPr lang="zh-CN" altLang="en-US"/>
          </a:p>
        </p:txBody>
      </p:sp>
      <p:pic>
        <p:nvPicPr>
          <p:cNvPr id="9" name="图片 8">
            <a:extLst>
              <a:ext uri="{FF2B5EF4-FFF2-40B4-BE49-F238E27FC236}">
                <a16:creationId xmlns:a16="http://schemas.microsoft.com/office/drawing/2014/main" id="{AA99037C-B3A2-48DF-8DF2-E152A6F83A5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297653" y="1596336"/>
            <a:ext cx="1943735" cy="1943735"/>
          </a:xfrm>
          <a:prstGeom prst="rect">
            <a:avLst/>
          </a:prstGeom>
          <a:noFill/>
          <a:ln>
            <a:noFill/>
          </a:ln>
        </p:spPr>
      </p:pic>
      <p:pic>
        <p:nvPicPr>
          <p:cNvPr id="10" name="图片 9">
            <a:extLst>
              <a:ext uri="{FF2B5EF4-FFF2-40B4-BE49-F238E27FC236}">
                <a16:creationId xmlns:a16="http://schemas.microsoft.com/office/drawing/2014/main" id="{91C18F7E-1E75-4128-89ED-7594E51D0FB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930934" y="1626341"/>
            <a:ext cx="1943735" cy="1943735"/>
          </a:xfrm>
          <a:prstGeom prst="rect">
            <a:avLst/>
          </a:prstGeom>
          <a:noFill/>
          <a:ln>
            <a:noFill/>
          </a:ln>
        </p:spPr>
      </p:pic>
      <p:pic>
        <p:nvPicPr>
          <p:cNvPr id="11" name="图片 10">
            <a:extLst>
              <a:ext uri="{FF2B5EF4-FFF2-40B4-BE49-F238E27FC236}">
                <a16:creationId xmlns:a16="http://schemas.microsoft.com/office/drawing/2014/main" id="{FD5AFA3C-16AC-44F5-BC0F-6BE00256B967}"/>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564215" y="1807975"/>
            <a:ext cx="1799590" cy="1799590"/>
          </a:xfrm>
          <a:prstGeom prst="rect">
            <a:avLst/>
          </a:prstGeom>
          <a:noFill/>
          <a:ln>
            <a:noFill/>
          </a:ln>
        </p:spPr>
      </p:pic>
      <p:pic>
        <p:nvPicPr>
          <p:cNvPr id="12" name="图片 11">
            <a:extLst>
              <a:ext uri="{FF2B5EF4-FFF2-40B4-BE49-F238E27FC236}">
                <a16:creationId xmlns:a16="http://schemas.microsoft.com/office/drawing/2014/main" id="{DAA45D76-85CF-4655-A295-087AF0B08EB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9229506" y="1735902"/>
            <a:ext cx="1943735" cy="1943735"/>
          </a:xfrm>
          <a:prstGeom prst="rect">
            <a:avLst/>
          </a:prstGeom>
          <a:noFill/>
          <a:ln>
            <a:noFill/>
          </a:ln>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961EF1E0-1281-430A-A5C6-A583FEDC15F9}"/>
                  </a:ext>
                </a:extLst>
              </p:cNvPr>
              <p:cNvSpPr txBox="1"/>
              <p:nvPr/>
            </p:nvSpPr>
            <p:spPr>
              <a:xfrm>
                <a:off x="1361301" y="3738439"/>
                <a:ext cx="1543639" cy="338554"/>
              </a:xfrm>
              <a:prstGeom prst="rect">
                <a:avLst/>
              </a:prstGeom>
              <a:noFill/>
            </p:spPr>
            <p:txBody>
              <a:bodyPr wrap="square">
                <a:spAutoFit/>
              </a:bodyPr>
              <a:lstStyle/>
              <a:p>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effectLst/>
                    <a:latin typeface="Times New Roman" panose="02020603050405020304" pitchFamily="18" charset="0"/>
                    <a:ea typeface="宋体" panose="02010600030101010101" pitchFamily="2" charset="-122"/>
                  </a:rPr>
                  <a:t>a</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1" i="1" kern="100">
                        <a:effectLst/>
                        <a:latin typeface="Cambria Math" panose="02040503050406030204" pitchFamily="18" charset="0"/>
                        <a:ea typeface="宋体" panose="02010600030101010101" pitchFamily="2" charset="-122"/>
                        <a:cs typeface="Times New Roman" panose="02020603050405020304" pitchFamily="18" charset="0"/>
                      </a:rPr>
                      <m:t>𝝀</m:t>
                    </m:r>
                    <m:r>
                      <a:rPr lang="en-US" altLang="zh-CN" sz="16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1" kern="100">
                        <a:effectLst/>
                        <a:latin typeface="Cambria Math" panose="02040503050406030204" pitchFamily="18" charset="0"/>
                        <a:ea typeface="宋体" panose="02010600030101010101" pitchFamily="2" charset="-122"/>
                        <a:cs typeface="Times New Roman" panose="02020603050405020304" pitchFamily="18" charset="0"/>
                      </a:rPr>
                      <m:t>𝟎</m:t>
                    </m:r>
                  </m:oMath>
                </a14:m>
                <a:endParaRPr lang="zh-CN" altLang="en-US" sz="1600" b="1" dirty="0"/>
              </a:p>
            </p:txBody>
          </p:sp>
        </mc:Choice>
        <mc:Fallback xmlns="">
          <p:sp>
            <p:nvSpPr>
              <p:cNvPr id="13" name="文本框 12">
                <a:extLst>
                  <a:ext uri="{FF2B5EF4-FFF2-40B4-BE49-F238E27FC236}">
                    <a16:creationId xmlns:a16="http://schemas.microsoft.com/office/drawing/2014/main" id="{961EF1E0-1281-430A-A5C6-A583FEDC15F9}"/>
                  </a:ext>
                </a:extLst>
              </p:cNvPr>
              <p:cNvSpPr txBox="1">
                <a:spLocks noRot="1" noChangeAspect="1" noMove="1" noResize="1" noEditPoints="1" noAdjustHandles="1" noChangeArrowheads="1" noChangeShapeType="1" noTextEdit="1"/>
              </p:cNvSpPr>
              <p:nvPr/>
            </p:nvSpPr>
            <p:spPr>
              <a:xfrm>
                <a:off x="1361301" y="3738439"/>
                <a:ext cx="1543639" cy="338554"/>
              </a:xfrm>
              <a:prstGeom prst="rect">
                <a:avLst/>
              </a:prstGeom>
              <a:blipFill>
                <a:blip r:embed="rId8"/>
                <a:stretch>
                  <a:fillRect l="-1969" t="-8929"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3D70659-1888-4106-9321-94FE332E7D04}"/>
                  </a:ext>
                </a:extLst>
              </p:cNvPr>
              <p:cNvSpPr txBox="1"/>
              <p:nvPr/>
            </p:nvSpPr>
            <p:spPr>
              <a:xfrm>
                <a:off x="4083256" y="3763536"/>
                <a:ext cx="2012744" cy="338554"/>
              </a:xfrm>
              <a:prstGeom prst="rect">
                <a:avLst/>
              </a:prstGeom>
              <a:noFill/>
            </p:spPr>
            <p:txBody>
              <a:bodyPr wrap="square">
                <a:spAutoFit/>
              </a:bodyPr>
              <a:lstStyle/>
              <a:p>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effectLst/>
                    <a:latin typeface="Times New Roman" panose="02020603050405020304" pitchFamily="18" charset="0"/>
                    <a:ea typeface="宋体" panose="02010600030101010101" pitchFamily="2" charset="-122"/>
                  </a:rPr>
                  <a:t>b</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1" i="1" kern="100">
                        <a:effectLst/>
                        <a:latin typeface="Cambria Math" panose="02040503050406030204" pitchFamily="18" charset="0"/>
                        <a:ea typeface="宋体" panose="02010600030101010101" pitchFamily="2" charset="-122"/>
                        <a:cs typeface="Times New Roman" panose="02020603050405020304" pitchFamily="18" charset="0"/>
                      </a:rPr>
                      <m:t>𝝀</m:t>
                    </m:r>
                    <m:r>
                      <a:rPr lang="en-US" altLang="zh-CN" sz="16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0" kern="100" smtClean="0">
                        <a:effectLst/>
                        <a:latin typeface="Cambria Math" panose="02040503050406030204" pitchFamily="18" charset="0"/>
                        <a:ea typeface="宋体" panose="02010600030101010101" pitchFamily="2" charset="-122"/>
                        <a:cs typeface="Times New Roman" panose="02020603050405020304" pitchFamily="18" charset="0"/>
                      </a:rPr>
                      <m:t>𝟏</m:t>
                    </m:r>
                  </m:oMath>
                </a14:m>
                <a:endParaRPr lang="zh-CN" altLang="en-US" sz="1600" b="1" dirty="0"/>
              </a:p>
            </p:txBody>
          </p:sp>
        </mc:Choice>
        <mc:Fallback xmlns="">
          <p:sp>
            <p:nvSpPr>
              <p:cNvPr id="14" name="文本框 13">
                <a:extLst>
                  <a:ext uri="{FF2B5EF4-FFF2-40B4-BE49-F238E27FC236}">
                    <a16:creationId xmlns:a16="http://schemas.microsoft.com/office/drawing/2014/main" id="{B3D70659-1888-4106-9321-94FE332E7D04}"/>
                  </a:ext>
                </a:extLst>
              </p:cNvPr>
              <p:cNvSpPr txBox="1">
                <a:spLocks noRot="1" noChangeAspect="1" noMove="1" noResize="1" noEditPoints="1" noAdjustHandles="1" noChangeArrowheads="1" noChangeShapeType="1" noTextEdit="1"/>
              </p:cNvSpPr>
              <p:nvPr/>
            </p:nvSpPr>
            <p:spPr>
              <a:xfrm>
                <a:off x="4083256" y="3763536"/>
                <a:ext cx="2012744" cy="338554"/>
              </a:xfrm>
              <a:prstGeom prst="rect">
                <a:avLst/>
              </a:prstGeom>
              <a:blipFill>
                <a:blip r:embed="rId9"/>
                <a:stretch>
                  <a:fillRect l="-1818" t="-8929"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8EC61C72-DF93-4E93-9ECD-94B239AE9769}"/>
                  </a:ext>
                </a:extLst>
              </p:cNvPr>
              <p:cNvSpPr txBox="1"/>
              <p:nvPr/>
            </p:nvSpPr>
            <p:spPr>
              <a:xfrm>
                <a:off x="6692190" y="3782073"/>
                <a:ext cx="1543639" cy="338554"/>
              </a:xfrm>
              <a:prstGeom prst="rect">
                <a:avLst/>
              </a:prstGeom>
              <a:noFill/>
            </p:spPr>
            <p:txBody>
              <a:bodyPr wrap="square">
                <a:spAutoFit/>
              </a:bodyPr>
              <a:lstStyle/>
              <a:p>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effectLst/>
                    <a:latin typeface="Times New Roman" panose="02020603050405020304" pitchFamily="18" charset="0"/>
                    <a:ea typeface="宋体" panose="02010600030101010101" pitchFamily="2" charset="-122"/>
                  </a:rPr>
                  <a:t>c</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1" i="1" kern="100">
                        <a:effectLst/>
                        <a:latin typeface="Cambria Math" panose="02040503050406030204" pitchFamily="18" charset="0"/>
                        <a:ea typeface="宋体" panose="02010600030101010101" pitchFamily="2" charset="-122"/>
                        <a:cs typeface="Times New Roman" panose="02020603050405020304" pitchFamily="18" charset="0"/>
                      </a:rPr>
                      <m:t>𝝀</m:t>
                    </m:r>
                    <m:r>
                      <a:rPr lang="en-US" altLang="zh-CN" sz="16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0" kern="100" smtClean="0">
                        <a:effectLst/>
                        <a:latin typeface="Cambria Math" panose="02040503050406030204" pitchFamily="18" charset="0"/>
                        <a:ea typeface="宋体" panose="02010600030101010101" pitchFamily="2" charset="-122"/>
                        <a:cs typeface="Times New Roman" panose="02020603050405020304" pitchFamily="18" charset="0"/>
                      </a:rPr>
                      <m:t>𝟐</m:t>
                    </m:r>
                  </m:oMath>
                </a14:m>
                <a:endParaRPr lang="zh-CN" altLang="en-US" sz="1600" b="1" dirty="0"/>
              </a:p>
            </p:txBody>
          </p:sp>
        </mc:Choice>
        <mc:Fallback xmlns="">
          <p:sp>
            <p:nvSpPr>
              <p:cNvPr id="16" name="文本框 15">
                <a:extLst>
                  <a:ext uri="{FF2B5EF4-FFF2-40B4-BE49-F238E27FC236}">
                    <a16:creationId xmlns:a16="http://schemas.microsoft.com/office/drawing/2014/main" id="{8EC61C72-DF93-4E93-9ECD-94B239AE9769}"/>
                  </a:ext>
                </a:extLst>
              </p:cNvPr>
              <p:cNvSpPr txBox="1">
                <a:spLocks noRot="1" noChangeAspect="1" noMove="1" noResize="1" noEditPoints="1" noAdjustHandles="1" noChangeArrowheads="1" noChangeShapeType="1" noTextEdit="1"/>
              </p:cNvSpPr>
              <p:nvPr/>
            </p:nvSpPr>
            <p:spPr>
              <a:xfrm>
                <a:off x="6692190" y="3782073"/>
                <a:ext cx="1543639" cy="338554"/>
              </a:xfrm>
              <a:prstGeom prst="rect">
                <a:avLst/>
              </a:prstGeom>
              <a:blipFill>
                <a:blip r:embed="rId10"/>
                <a:stretch>
                  <a:fillRect l="-2372" t="-8929"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C4C9607-B06F-421A-8671-957DA6F34F4D}"/>
                  </a:ext>
                </a:extLst>
              </p:cNvPr>
              <p:cNvSpPr txBox="1"/>
              <p:nvPr/>
            </p:nvSpPr>
            <p:spPr>
              <a:xfrm>
                <a:off x="9414145" y="3821169"/>
                <a:ext cx="1574456" cy="338554"/>
              </a:xfrm>
              <a:prstGeom prst="rect">
                <a:avLst/>
              </a:prstGeom>
              <a:noFill/>
            </p:spPr>
            <p:txBody>
              <a:bodyPr wrap="square">
                <a:spAutoFit/>
              </a:bodyPr>
              <a:lstStyle/>
              <a:p>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effectLst/>
                    <a:latin typeface="Times New Roman" panose="02020603050405020304" pitchFamily="18" charset="0"/>
                    <a:ea typeface="宋体" panose="02010600030101010101" pitchFamily="2" charset="-122"/>
                  </a:rPr>
                  <a:t>d</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1" i="1" kern="100">
                        <a:effectLst/>
                        <a:latin typeface="Cambria Math" panose="02040503050406030204" pitchFamily="18" charset="0"/>
                        <a:ea typeface="宋体" panose="02010600030101010101" pitchFamily="2" charset="-122"/>
                        <a:cs typeface="Times New Roman" panose="02020603050405020304" pitchFamily="18" charset="0"/>
                      </a:rPr>
                      <m:t>𝝀</m:t>
                    </m:r>
                    <m:r>
                      <a:rPr lang="en-US" altLang="zh-CN" sz="1600" b="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600" b="1" i="0" kern="100" smtClean="0">
                        <a:effectLst/>
                        <a:latin typeface="Cambria Math" panose="02040503050406030204" pitchFamily="18" charset="0"/>
                        <a:ea typeface="宋体" panose="02010600030101010101" pitchFamily="2" charset="-122"/>
                        <a:cs typeface="Times New Roman" panose="02020603050405020304" pitchFamily="18" charset="0"/>
                      </a:rPr>
                      <m:t>𝟑</m:t>
                    </m:r>
                  </m:oMath>
                </a14:m>
                <a:endParaRPr lang="zh-CN" altLang="en-US" sz="1600" b="1" dirty="0"/>
              </a:p>
            </p:txBody>
          </p:sp>
        </mc:Choice>
        <mc:Fallback xmlns="">
          <p:sp>
            <p:nvSpPr>
              <p:cNvPr id="18" name="文本框 17">
                <a:extLst>
                  <a:ext uri="{FF2B5EF4-FFF2-40B4-BE49-F238E27FC236}">
                    <a16:creationId xmlns:a16="http://schemas.microsoft.com/office/drawing/2014/main" id="{CC4C9607-B06F-421A-8671-957DA6F34F4D}"/>
                  </a:ext>
                </a:extLst>
              </p:cNvPr>
              <p:cNvSpPr txBox="1">
                <a:spLocks noRot="1" noChangeAspect="1" noMove="1" noResize="1" noEditPoints="1" noAdjustHandles="1" noChangeArrowheads="1" noChangeShapeType="1" noTextEdit="1"/>
              </p:cNvSpPr>
              <p:nvPr/>
            </p:nvSpPr>
            <p:spPr>
              <a:xfrm>
                <a:off x="9414145" y="3821169"/>
                <a:ext cx="1574456" cy="338554"/>
              </a:xfrm>
              <a:prstGeom prst="rect">
                <a:avLst/>
              </a:prstGeom>
              <a:blipFill>
                <a:blip r:embed="rId11"/>
                <a:stretch>
                  <a:fillRect l="-1931" t="-9091" b="-2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9755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37972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实验结果</a:t>
            </a:r>
            <a:r>
              <a:rPr lang="zh-CN" altLang="en-US" b="1" dirty="0">
                <a:solidFill>
                  <a:schemeClr val="accent1">
                    <a:lumMod val="75000"/>
                  </a:schemeClr>
                </a:solidFill>
                <a:latin typeface="Calibri" panose="020F0502020204030204" pitchFamily="34" charset="0"/>
                <a:cs typeface="Calibri" panose="020F0502020204030204" pitchFamily="34" charset="0"/>
              </a:rPr>
              <a:t>（网格质量）</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34</a:t>
            </a:fld>
            <a:endParaRPr lang="zh-CN" altLang="en-US"/>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2A6F4DAD-E623-47EC-968A-357C03155A71}"/>
                  </a:ext>
                </a:extLst>
              </p:cNvPr>
              <p:cNvGraphicFramePr>
                <a:graphicFrameLocks noGrp="1"/>
              </p:cNvGraphicFramePr>
              <p:nvPr>
                <p:extLst>
                  <p:ext uri="{D42A27DB-BD31-4B8C-83A1-F6EECF244321}">
                    <p14:modId xmlns:p14="http://schemas.microsoft.com/office/powerpoint/2010/main" val="3141092505"/>
                  </p:ext>
                </p:extLst>
              </p:nvPr>
            </p:nvGraphicFramePr>
            <p:xfrm>
              <a:off x="952218" y="1564769"/>
              <a:ext cx="6928590" cy="1714737"/>
            </p:xfrm>
            <a:graphic>
              <a:graphicData uri="http://schemas.openxmlformats.org/drawingml/2006/table">
                <a:tbl>
                  <a:tblPr firstRow="1" firstCol="1" bandRow="1">
                    <a:tableStyleId>{5C22544A-7EE6-4342-B048-85BDC9FD1C3A}</a:tableStyleId>
                  </a:tblPr>
                  <a:tblGrid>
                    <a:gridCol w="1154209">
                      <a:extLst>
                        <a:ext uri="{9D8B030D-6E8A-4147-A177-3AD203B41FA5}">
                          <a16:colId xmlns:a16="http://schemas.microsoft.com/office/drawing/2014/main" val="2908543960"/>
                        </a:ext>
                      </a:extLst>
                    </a:gridCol>
                    <a:gridCol w="1154209">
                      <a:extLst>
                        <a:ext uri="{9D8B030D-6E8A-4147-A177-3AD203B41FA5}">
                          <a16:colId xmlns:a16="http://schemas.microsoft.com/office/drawing/2014/main" val="3404539228"/>
                        </a:ext>
                      </a:extLst>
                    </a:gridCol>
                    <a:gridCol w="1155043">
                      <a:extLst>
                        <a:ext uri="{9D8B030D-6E8A-4147-A177-3AD203B41FA5}">
                          <a16:colId xmlns:a16="http://schemas.microsoft.com/office/drawing/2014/main" val="1822848421"/>
                        </a:ext>
                      </a:extLst>
                    </a:gridCol>
                    <a:gridCol w="1155043">
                      <a:extLst>
                        <a:ext uri="{9D8B030D-6E8A-4147-A177-3AD203B41FA5}">
                          <a16:colId xmlns:a16="http://schemas.microsoft.com/office/drawing/2014/main" val="3345983483"/>
                        </a:ext>
                      </a:extLst>
                    </a:gridCol>
                    <a:gridCol w="1155043">
                      <a:extLst>
                        <a:ext uri="{9D8B030D-6E8A-4147-A177-3AD203B41FA5}">
                          <a16:colId xmlns:a16="http://schemas.microsoft.com/office/drawing/2014/main" val="2511331063"/>
                        </a:ext>
                      </a:extLst>
                    </a:gridCol>
                    <a:gridCol w="1155043">
                      <a:extLst>
                        <a:ext uri="{9D8B030D-6E8A-4147-A177-3AD203B41FA5}">
                          <a16:colId xmlns:a16="http://schemas.microsoft.com/office/drawing/2014/main" val="3772037601"/>
                        </a:ext>
                      </a:extLst>
                    </a:gridCol>
                  </a:tblGrid>
                  <a:tr h="478335">
                    <a:tc>
                      <a:txBody>
                        <a:bodyPr/>
                        <a:lstStyle/>
                        <a:p>
                          <a:pPr algn="ctr">
                            <a:lnSpc>
                              <a:spcPct val="150000"/>
                            </a:lnSpc>
                          </a:pPr>
                          <a:r>
                            <a:rPr lang="en-US" sz="16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𝑄</m:t>
                                    </m:r>
                                  </m:e>
                                  <m:sub>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𝛼</m:t>
                                        </m:r>
                                      </m:e>
                                      <m:sub>
                                        <m:r>
                                          <a:rPr lang="en-US" sz="1600" kern="100">
                                            <a:effectLst/>
                                            <a:latin typeface="Cambria Math" panose="02040503050406030204" pitchFamily="18" charset="0"/>
                                          </a:rPr>
                                          <m:t>𝑚𝑖𝑛</m:t>
                                        </m:r>
                                      </m:sub>
                                    </m:sSub>
                                  </m:sub>
                                </m:sSub>
                              </m:oMath>
                            </m:oMathPara>
                          </a14:m>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𝑄</m:t>
                                    </m:r>
                                  </m:e>
                                  <m:sub>
                                    <m:r>
                                      <a:rPr lang="en-US" sz="1600" kern="100">
                                        <a:effectLst/>
                                        <a:latin typeface="Cambria Math" panose="02040503050406030204" pitchFamily="18" charset="0"/>
                                      </a:rPr>
                                      <m:t>𝐿𝑙</m:t>
                                    </m:r>
                                  </m:sub>
                                </m:sSub>
                              </m:oMath>
                            </m:oMathPara>
                          </a14:m>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𝑄</m:t>
                                    </m:r>
                                  </m:e>
                                  <m:sub>
                                    <m:r>
                                      <a:rPr lang="en-US" sz="1600" kern="100">
                                        <a:effectLst/>
                                        <a:latin typeface="Cambria Math" panose="02040503050406030204" pitchFamily="18" charset="0"/>
                                      </a:rPr>
                                      <m:t>𝐴𝐿𝑆</m:t>
                                    </m:r>
                                  </m:sub>
                                </m:sSub>
                              </m:oMath>
                            </m:oMathPara>
                          </a14:m>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𝑄</m:t>
                                    </m:r>
                                  </m:e>
                                  <m:sub>
                                    <m:r>
                                      <a:rPr lang="en-US" sz="1600" kern="100">
                                        <a:effectLst/>
                                        <a:latin typeface="Cambria Math" panose="02040503050406030204" pitchFamily="18" charset="0"/>
                                      </a:rPr>
                                      <m:t>𝑅𝑟</m:t>
                                    </m:r>
                                  </m:sub>
                                </m:sSub>
                              </m:oMath>
                            </m:oMathPara>
                          </a14:m>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14:m>
                            <m:oMathPara xmlns:m="http://schemas.openxmlformats.org/officeDocument/2006/math">
                              <m:oMathParaPr>
                                <m:jc m:val="centerGroup"/>
                              </m:oMathParaPr>
                              <m:oMath xmlns:m="http://schemas.openxmlformats.org/officeDocument/2006/math">
                                <m:sSub>
                                  <m:sSubPr>
                                    <m:ctrlPr>
                                      <a:rPr lang="zh-CN" sz="1600" i="1" kern="100">
                                        <a:effectLst/>
                                        <a:latin typeface="Cambria Math" panose="02040503050406030204" pitchFamily="18" charset="0"/>
                                      </a:rPr>
                                    </m:ctrlPr>
                                  </m:sSubPr>
                                  <m:e>
                                    <m:r>
                                      <a:rPr lang="en-US" sz="1600" kern="100">
                                        <a:effectLst/>
                                        <a:latin typeface="Cambria Math" panose="02040503050406030204" pitchFamily="18" charset="0"/>
                                      </a:rPr>
                                      <m:t>𝑄</m:t>
                                    </m:r>
                                  </m:e>
                                  <m:sub>
                                    <m:r>
                                      <a:rPr lang="en-US" sz="1600" kern="100">
                                        <a:effectLst/>
                                        <a:latin typeface="Cambria Math" panose="02040503050406030204" pitchFamily="18" charset="0"/>
                                      </a:rPr>
                                      <m:t>𝑙𝑟</m:t>
                                    </m:r>
                                  </m:sub>
                                </m:sSub>
                              </m:oMath>
                            </m:oMathPara>
                          </a14:m>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66867767"/>
                      </a:ext>
                    </a:extLst>
                  </a:tr>
                  <a:tr h="618201">
                    <a:tc>
                      <a:txBody>
                        <a:bodyPr/>
                        <a:lstStyle/>
                        <a:p>
                          <a:pPr algn="ctr">
                            <a:lnSpc>
                              <a:spcPct val="150000"/>
                            </a:lnSpc>
                          </a:pPr>
                          <a:r>
                            <a:rPr lang="en-US" sz="1600" kern="100" dirty="0">
                              <a:effectLst/>
                            </a:rPr>
                            <a:t>(a)</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0.890776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0.875221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0.946824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a:effectLst/>
                            </a:rPr>
                            <a:t>0.973214</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a:effectLst/>
                            </a:rPr>
                            <a:t>0.955525</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28450379"/>
                      </a:ext>
                    </a:extLst>
                  </a:tr>
                  <a:tr h="618201">
                    <a:tc>
                      <a:txBody>
                        <a:bodyPr/>
                        <a:lstStyle/>
                        <a:p>
                          <a:pPr algn="ctr">
                            <a:lnSpc>
                              <a:spcPct val="150000"/>
                            </a:lnSpc>
                          </a:pPr>
                          <a:r>
                            <a:rPr lang="en-US" sz="1600" kern="100">
                              <a:effectLst/>
                            </a:rPr>
                            <a:t>(b)</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0.903214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0.934154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0.913413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0.905613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0.891646</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79670129"/>
                      </a:ext>
                    </a:extLst>
                  </a:tr>
                </a:tbl>
              </a:graphicData>
            </a:graphic>
          </p:graphicFrame>
        </mc:Choice>
        <mc:Fallback xmlns="">
          <p:graphicFrame>
            <p:nvGraphicFramePr>
              <p:cNvPr id="2" name="表格 1">
                <a:extLst>
                  <a:ext uri="{FF2B5EF4-FFF2-40B4-BE49-F238E27FC236}">
                    <a16:creationId xmlns:a16="http://schemas.microsoft.com/office/drawing/2014/main" id="{2A6F4DAD-E623-47EC-968A-357C03155A71}"/>
                  </a:ext>
                </a:extLst>
              </p:cNvPr>
              <p:cNvGraphicFramePr>
                <a:graphicFrameLocks noGrp="1"/>
              </p:cNvGraphicFramePr>
              <p:nvPr>
                <p:extLst>
                  <p:ext uri="{D42A27DB-BD31-4B8C-83A1-F6EECF244321}">
                    <p14:modId xmlns:p14="http://schemas.microsoft.com/office/powerpoint/2010/main" val="3141092505"/>
                  </p:ext>
                </p:extLst>
              </p:nvPr>
            </p:nvGraphicFramePr>
            <p:xfrm>
              <a:off x="952218" y="1564769"/>
              <a:ext cx="6928590" cy="1714737"/>
            </p:xfrm>
            <a:graphic>
              <a:graphicData uri="http://schemas.openxmlformats.org/drawingml/2006/table">
                <a:tbl>
                  <a:tblPr firstRow="1" firstCol="1" bandRow="1">
                    <a:tableStyleId>{5C22544A-7EE6-4342-B048-85BDC9FD1C3A}</a:tableStyleId>
                  </a:tblPr>
                  <a:tblGrid>
                    <a:gridCol w="1154209">
                      <a:extLst>
                        <a:ext uri="{9D8B030D-6E8A-4147-A177-3AD203B41FA5}">
                          <a16:colId xmlns:a16="http://schemas.microsoft.com/office/drawing/2014/main" val="2908543960"/>
                        </a:ext>
                      </a:extLst>
                    </a:gridCol>
                    <a:gridCol w="1154209">
                      <a:extLst>
                        <a:ext uri="{9D8B030D-6E8A-4147-A177-3AD203B41FA5}">
                          <a16:colId xmlns:a16="http://schemas.microsoft.com/office/drawing/2014/main" val="3404539228"/>
                        </a:ext>
                      </a:extLst>
                    </a:gridCol>
                    <a:gridCol w="1155043">
                      <a:extLst>
                        <a:ext uri="{9D8B030D-6E8A-4147-A177-3AD203B41FA5}">
                          <a16:colId xmlns:a16="http://schemas.microsoft.com/office/drawing/2014/main" val="1822848421"/>
                        </a:ext>
                      </a:extLst>
                    </a:gridCol>
                    <a:gridCol w="1155043">
                      <a:extLst>
                        <a:ext uri="{9D8B030D-6E8A-4147-A177-3AD203B41FA5}">
                          <a16:colId xmlns:a16="http://schemas.microsoft.com/office/drawing/2014/main" val="3345983483"/>
                        </a:ext>
                      </a:extLst>
                    </a:gridCol>
                    <a:gridCol w="1155043">
                      <a:extLst>
                        <a:ext uri="{9D8B030D-6E8A-4147-A177-3AD203B41FA5}">
                          <a16:colId xmlns:a16="http://schemas.microsoft.com/office/drawing/2014/main" val="2511331063"/>
                        </a:ext>
                      </a:extLst>
                    </a:gridCol>
                    <a:gridCol w="1155043">
                      <a:extLst>
                        <a:ext uri="{9D8B030D-6E8A-4147-A177-3AD203B41FA5}">
                          <a16:colId xmlns:a16="http://schemas.microsoft.com/office/drawing/2014/main" val="3772037601"/>
                        </a:ext>
                      </a:extLst>
                    </a:gridCol>
                  </a:tblGrid>
                  <a:tr h="478335">
                    <a:tc>
                      <a:txBody>
                        <a:bodyPr/>
                        <a:lstStyle/>
                        <a:p>
                          <a:pPr algn="ctr">
                            <a:lnSpc>
                              <a:spcPct val="150000"/>
                            </a:lnSpc>
                          </a:pPr>
                          <a:r>
                            <a:rPr lang="en-US" sz="1600" kern="100" dirty="0">
                              <a:effectLst/>
                            </a:rPr>
                            <a:t> </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endParaRPr lang="zh-CN"/>
                        </a:p>
                      </a:txBody>
                      <a:tcPr marL="68580" marR="68580" marT="0" marB="0">
                        <a:blipFill>
                          <a:blip r:embed="rId4"/>
                          <a:stretch>
                            <a:fillRect l="-100000" t="-1266" r="-401053" b="-260759"/>
                          </a:stretch>
                        </a:blipFill>
                      </a:tcPr>
                    </a:tc>
                    <a:tc>
                      <a:txBody>
                        <a:bodyPr/>
                        <a:lstStyle/>
                        <a:p>
                          <a:endParaRPr lang="zh-CN"/>
                        </a:p>
                      </a:txBody>
                      <a:tcPr marL="68580" marR="68580" marT="0" marB="0">
                        <a:blipFill>
                          <a:blip r:embed="rId4"/>
                          <a:stretch>
                            <a:fillRect l="-201058" t="-1266" r="-303175" b="-260759"/>
                          </a:stretch>
                        </a:blipFill>
                      </a:tcPr>
                    </a:tc>
                    <a:tc>
                      <a:txBody>
                        <a:bodyPr/>
                        <a:lstStyle/>
                        <a:p>
                          <a:endParaRPr lang="zh-CN"/>
                        </a:p>
                      </a:txBody>
                      <a:tcPr marL="68580" marR="68580" marT="0" marB="0">
                        <a:blipFill>
                          <a:blip r:embed="rId4"/>
                          <a:stretch>
                            <a:fillRect l="-299474" t="-1266" r="-201579" b="-260759"/>
                          </a:stretch>
                        </a:blipFill>
                      </a:tcPr>
                    </a:tc>
                    <a:tc>
                      <a:txBody>
                        <a:bodyPr/>
                        <a:lstStyle/>
                        <a:p>
                          <a:endParaRPr lang="zh-CN"/>
                        </a:p>
                      </a:txBody>
                      <a:tcPr marL="68580" marR="68580" marT="0" marB="0">
                        <a:blipFill>
                          <a:blip r:embed="rId4"/>
                          <a:stretch>
                            <a:fillRect l="-401587" t="-1266" r="-102646" b="-260759"/>
                          </a:stretch>
                        </a:blipFill>
                      </a:tcPr>
                    </a:tc>
                    <a:tc>
                      <a:txBody>
                        <a:bodyPr/>
                        <a:lstStyle/>
                        <a:p>
                          <a:endParaRPr lang="zh-CN"/>
                        </a:p>
                      </a:txBody>
                      <a:tcPr marL="68580" marR="68580" marT="0" marB="0">
                        <a:blipFill>
                          <a:blip r:embed="rId4"/>
                          <a:stretch>
                            <a:fillRect l="-498947" t="-1266" r="-2105" b="-260759"/>
                          </a:stretch>
                        </a:blipFill>
                      </a:tcPr>
                    </a:tc>
                    <a:extLst>
                      <a:ext uri="{0D108BD9-81ED-4DB2-BD59-A6C34878D82A}">
                        <a16:rowId xmlns:a16="http://schemas.microsoft.com/office/drawing/2014/main" val="1666867767"/>
                      </a:ext>
                    </a:extLst>
                  </a:tr>
                  <a:tr h="618201">
                    <a:tc>
                      <a:txBody>
                        <a:bodyPr/>
                        <a:lstStyle/>
                        <a:p>
                          <a:pPr algn="ctr">
                            <a:lnSpc>
                              <a:spcPct val="150000"/>
                            </a:lnSpc>
                          </a:pPr>
                          <a:r>
                            <a:rPr lang="en-US" sz="1600" kern="100" dirty="0">
                              <a:effectLst/>
                            </a:rPr>
                            <a:t>(a)</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0.890776</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0.875221</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0.946824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a:effectLst/>
                            </a:rPr>
                            <a:t>0.973214</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a:effectLst/>
                            </a:rPr>
                            <a:t>0.955525</a:t>
                          </a:r>
                          <a:endParaRPr lang="zh-CN" sz="20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28450379"/>
                      </a:ext>
                    </a:extLst>
                  </a:tr>
                  <a:tr h="618201">
                    <a:tc>
                      <a:txBody>
                        <a:bodyPr/>
                        <a:lstStyle/>
                        <a:p>
                          <a:pPr algn="ctr">
                            <a:lnSpc>
                              <a:spcPct val="150000"/>
                            </a:lnSpc>
                          </a:pPr>
                          <a:r>
                            <a:rPr lang="en-US" sz="1600" kern="100">
                              <a:effectLst/>
                            </a:rPr>
                            <a:t>(b)</a:t>
                          </a:r>
                          <a:endParaRPr lang="zh-CN" sz="20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0.903214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0.934154</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0.913413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0.905613</a:t>
                          </a:r>
                          <a:endParaRPr lang="zh-CN" sz="20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600" kern="100" dirty="0">
                              <a:effectLst/>
                            </a:rPr>
                            <a:t>0.891646</a:t>
                          </a:r>
                          <a:endParaRPr lang="zh-CN" sz="20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279670129"/>
                      </a:ext>
                    </a:extLst>
                  </a:tr>
                </a:tbl>
              </a:graphicData>
            </a:graphic>
          </p:graphicFrame>
        </mc:Fallback>
      </mc:AlternateContent>
      <p:pic>
        <p:nvPicPr>
          <p:cNvPr id="9" name="图片 8">
            <a:extLst>
              <a:ext uri="{FF2B5EF4-FFF2-40B4-BE49-F238E27FC236}">
                <a16:creationId xmlns:a16="http://schemas.microsoft.com/office/drawing/2014/main" id="{C6533931-4A5D-4A66-B695-21052F81778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737721" y="3982936"/>
            <a:ext cx="1877954" cy="1864620"/>
          </a:xfrm>
          <a:prstGeom prst="rect">
            <a:avLst/>
          </a:prstGeom>
        </p:spPr>
      </p:pic>
      <p:pic>
        <p:nvPicPr>
          <p:cNvPr id="10" name="图片 9">
            <a:extLst>
              <a:ext uri="{FF2B5EF4-FFF2-40B4-BE49-F238E27FC236}">
                <a16:creationId xmlns:a16="http://schemas.microsoft.com/office/drawing/2014/main" id="{3BF3A997-22AC-478D-8316-BED1B0AE74ED}"/>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8610600" y="1398880"/>
            <a:ext cx="2159635" cy="2159635"/>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23F327C-388C-425D-8A37-3AC49841CE8A}"/>
                  </a:ext>
                </a:extLst>
              </p:cNvPr>
              <p:cNvSpPr txBox="1"/>
              <p:nvPr/>
            </p:nvSpPr>
            <p:spPr>
              <a:xfrm>
                <a:off x="810816" y="3342122"/>
                <a:ext cx="7431270" cy="2593915"/>
              </a:xfrm>
              <a:prstGeom prst="rect">
                <a:avLst/>
              </a:prstGeom>
              <a:noFill/>
            </p:spPr>
            <p:txBody>
              <a:bodyPr wrap="square">
                <a:spAutoFit/>
              </a:bodyPr>
              <a:lstStyle/>
              <a:p>
                <a:pPr indent="304800" algn="just">
                  <a:lnSpc>
                    <a:spcPct val="150000"/>
                  </a:lnSpc>
                </a:pPr>
                <a14:m>
                  <m:oMath xmlns:m="http://schemas.openxmlformats.org/officeDocument/2006/math">
                    <m:sSub>
                      <m:sSubPr>
                        <m:ctrlPr>
                          <a:rPr lang="zh-CN" altLang="zh-CN" sz="1400" i="1" kern="100" smtClean="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𝑄</m:t>
                        </m:r>
                      </m:e>
                      <m:sub>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𝛼</m:t>
                            </m:r>
                          </m:e>
                          <m:sub>
                            <m:r>
                              <a:rPr lang="en-US" altLang="zh-CN" sz="1400" i="1" kern="100">
                                <a:effectLst/>
                                <a:latin typeface="Cambria Math" panose="02040503050406030204" pitchFamily="18" charset="0"/>
                                <a:ea typeface="宋体" panose="02010600030101010101" pitchFamily="2" charset="-122"/>
                              </a:rPr>
                              <m:t>𝑚𝑖𝑛</m:t>
                            </m:r>
                          </m:sub>
                        </m:sSub>
                      </m:sub>
                    </m:sSub>
                    <m:r>
                      <a:rPr lang="en-US" altLang="zh-CN" sz="1400" kern="100">
                        <a:effectLst/>
                        <a:latin typeface="Cambria Math" panose="02040503050406030204" pitchFamily="18" charset="0"/>
                        <a:ea typeface="宋体" panose="02010600030101010101" pitchFamily="2" charset="-122"/>
                      </a:rPr>
                      <m:t>= </m:t>
                    </m:r>
                    <m:f>
                      <m:fPr>
                        <m:ctrlPr>
                          <a:rPr lang="zh-CN" altLang="zh-CN" sz="1400" i="1" kern="100">
                            <a:effectLst/>
                            <a:latin typeface="Cambria Math" panose="02040503050406030204" pitchFamily="18" charset="0"/>
                            <a:ea typeface="Cambria Math" panose="02040503050406030204" pitchFamily="18" charset="0"/>
                          </a:rPr>
                        </m:ctrlPr>
                      </m:fPr>
                      <m:num>
                        <m:r>
                          <a:rPr lang="en-US" altLang="zh-CN" sz="1400" kern="100">
                            <a:effectLst/>
                            <a:latin typeface="Cambria Math" panose="02040503050406030204" pitchFamily="18" charset="0"/>
                            <a:ea typeface="宋体" panose="02010600030101010101" pitchFamily="2" charset="-122"/>
                          </a:rPr>
                          <m:t>3</m:t>
                        </m:r>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𝛼</m:t>
                            </m:r>
                          </m:e>
                          <m:sub>
                            <m:r>
                              <a:rPr lang="en-US" altLang="zh-CN" sz="1400" i="1" kern="100">
                                <a:effectLst/>
                                <a:latin typeface="Cambria Math" panose="02040503050406030204" pitchFamily="18" charset="0"/>
                                <a:ea typeface="宋体" panose="02010600030101010101" pitchFamily="2" charset="-122"/>
                              </a:rPr>
                              <m:t>𝑚𝑖𝑛</m:t>
                            </m:r>
                          </m:sub>
                        </m:sSub>
                      </m:num>
                      <m:den>
                        <m:r>
                          <a:rPr lang="en-US" altLang="zh-CN" sz="1400" i="1" kern="100">
                            <a:effectLst/>
                            <a:latin typeface="Cambria Math" panose="02040503050406030204" pitchFamily="18" charset="0"/>
                            <a:ea typeface="宋体" panose="02010600030101010101" pitchFamily="2" charset="-122"/>
                          </a:rPr>
                          <m:t>𝜋</m:t>
                        </m:r>
                      </m:den>
                    </m:f>
                  </m:oMath>
                </a14:m>
                <a:r>
                  <a:rPr lang="en-US" altLang="zh-CN" sz="1400" kern="100" dirty="0">
                    <a:effectLst/>
                    <a:latin typeface="Times New Roman" panose="02020603050405020304" pitchFamily="18" charset="0"/>
                    <a:ea typeface="宋体" panose="02010600030101010101" pitchFamily="2" charset="-122"/>
                  </a:rPr>
                  <a:t> , </a:t>
                </a:r>
                <a:r>
                  <a:rPr lang="zh-CN" altLang="zh-CN" sz="1400" kern="100" dirty="0">
                    <a:effectLst/>
                    <a:latin typeface="Times New Roman" panose="02020603050405020304" pitchFamily="18" charset="0"/>
                    <a:ea typeface="宋体" panose="02010600030101010101" pitchFamily="2" charset="-122"/>
                  </a:rPr>
                  <a:t>其中</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𝛼</m:t>
                        </m:r>
                      </m:e>
                      <m:sub>
                        <m:r>
                          <a:rPr lang="en-US" altLang="zh-CN" sz="1400" i="1" kern="100">
                            <a:effectLst/>
                            <a:latin typeface="Cambria Math" panose="02040503050406030204" pitchFamily="18" charset="0"/>
                            <a:ea typeface="宋体" panose="02010600030101010101" pitchFamily="2" charset="-122"/>
                          </a:rPr>
                          <m:t>𝑚𝑖𝑛</m:t>
                        </m:r>
                      </m:sub>
                    </m:sSub>
                  </m:oMath>
                </a14:m>
                <a:r>
                  <a:rPr lang="zh-CN" altLang="zh-CN" sz="1400" kern="100" dirty="0">
                    <a:effectLst/>
                    <a:latin typeface="Times New Roman" panose="02020603050405020304" pitchFamily="18" charset="0"/>
                    <a:ea typeface="宋体" panose="02010600030101010101" pitchFamily="2" charset="-122"/>
                  </a:rPr>
                  <a:t>指的是三角形最小的内角</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304800" algn="just">
                  <a:lnSpc>
                    <a:spcPct val="150000"/>
                  </a:lnSpc>
                </a:pP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𝑄</m:t>
                        </m:r>
                      </m:e>
                      <m:sub>
                        <m:r>
                          <a:rPr lang="en-US" altLang="zh-CN" sz="1400" i="1" kern="100">
                            <a:effectLst/>
                            <a:latin typeface="Cambria Math" panose="02040503050406030204" pitchFamily="18" charset="0"/>
                            <a:ea typeface="宋体" panose="02010600030101010101" pitchFamily="2" charset="-122"/>
                          </a:rPr>
                          <m:t>𝐿𝑙</m:t>
                        </m:r>
                      </m:sub>
                    </m:sSub>
                    <m:r>
                      <a:rPr lang="en-US" altLang="zh-CN" sz="1400" kern="100">
                        <a:effectLst/>
                        <a:latin typeface="Cambria Math" panose="02040503050406030204" pitchFamily="18" charset="0"/>
                        <a:ea typeface="宋体" panose="02010600030101010101" pitchFamily="2" charset="-122"/>
                      </a:rPr>
                      <m:t>= </m:t>
                    </m:r>
                    <m:f>
                      <m:fPr>
                        <m:ctrlPr>
                          <a:rPr lang="zh-CN" altLang="zh-CN" sz="1400" i="1" kern="100">
                            <a:effectLst/>
                            <a:latin typeface="Cambria Math" panose="02040503050406030204" pitchFamily="18" charset="0"/>
                            <a:ea typeface="Cambria Math" panose="02040503050406030204" pitchFamily="18" charset="0"/>
                          </a:rPr>
                        </m:ctrlPr>
                      </m:fPr>
                      <m:num>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𝑙</m:t>
                            </m:r>
                          </m:e>
                          <m:sub>
                            <m:r>
                              <a:rPr lang="en-US" altLang="zh-CN" sz="1400" i="1" kern="100">
                                <a:effectLst/>
                                <a:latin typeface="Cambria Math" panose="02040503050406030204" pitchFamily="18" charset="0"/>
                                <a:ea typeface="宋体" panose="02010600030101010101" pitchFamily="2" charset="-122"/>
                              </a:rPr>
                              <m:t>𝑚𝑖𝑛</m:t>
                            </m:r>
                          </m:sub>
                        </m:sSub>
                      </m:num>
                      <m:den>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𝑙</m:t>
                            </m:r>
                          </m:e>
                          <m:sub>
                            <m:r>
                              <a:rPr lang="en-US" altLang="zh-CN" sz="1400" i="1" kern="100">
                                <a:effectLst/>
                                <a:latin typeface="Cambria Math" panose="02040503050406030204" pitchFamily="18" charset="0"/>
                                <a:ea typeface="宋体" panose="02010600030101010101" pitchFamily="2" charset="-122"/>
                              </a:rPr>
                              <m:t>𝑚𝑎𝑥</m:t>
                            </m:r>
                          </m:sub>
                        </m:sSub>
                      </m:den>
                    </m:f>
                  </m:oMath>
                </a14:m>
                <a:r>
                  <a:rPr lang="en-US" altLang="zh-CN" sz="1400" kern="100" dirty="0">
                    <a:effectLst/>
                    <a:latin typeface="Times New Roman" panose="02020603050405020304" pitchFamily="18" charset="0"/>
                    <a:ea typeface="宋体" panose="02010600030101010101" pitchFamily="2" charset="-122"/>
                  </a:rPr>
                  <a:t> , </a:t>
                </a:r>
                <a:r>
                  <a:rPr lang="zh-CN" altLang="zh-CN" sz="1400" kern="100" dirty="0">
                    <a:effectLst/>
                    <a:latin typeface="Times New Roman" panose="02020603050405020304" pitchFamily="18" charset="0"/>
                    <a:ea typeface="宋体" panose="02010600030101010101" pitchFamily="2" charset="-122"/>
                  </a:rPr>
                  <a:t>其中</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𝑙</m:t>
                        </m:r>
                      </m:e>
                      <m:sub>
                        <m:r>
                          <a:rPr lang="en-US" altLang="zh-CN" sz="1400" i="1" kern="100">
                            <a:effectLst/>
                            <a:latin typeface="Cambria Math" panose="02040503050406030204" pitchFamily="18" charset="0"/>
                            <a:ea typeface="宋体" panose="02010600030101010101" pitchFamily="2" charset="-122"/>
                          </a:rPr>
                          <m:t>𝑚𝑖𝑛</m:t>
                        </m:r>
                      </m:sub>
                    </m:sSub>
                  </m:oMath>
                </a14:m>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和 </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𝑙</m:t>
                        </m:r>
                      </m:e>
                      <m:sub>
                        <m:r>
                          <a:rPr lang="en-US" altLang="zh-CN" sz="1400" i="1" kern="100">
                            <a:effectLst/>
                            <a:latin typeface="Cambria Math" panose="02040503050406030204" pitchFamily="18" charset="0"/>
                            <a:ea typeface="宋体" panose="02010600030101010101" pitchFamily="2" charset="-122"/>
                          </a:rPr>
                          <m:t>𝑚𝑎𝑥</m:t>
                        </m:r>
                      </m:sub>
                    </m:sSub>
                  </m:oMath>
                </a14:m>
                <a:r>
                  <a:rPr lang="zh-CN" altLang="zh-CN" sz="1400" kern="100" dirty="0">
                    <a:effectLst/>
                    <a:latin typeface="Times New Roman" panose="02020603050405020304" pitchFamily="18" charset="0"/>
                    <a:ea typeface="宋体" panose="02010600030101010101" pitchFamily="2" charset="-122"/>
                  </a:rPr>
                  <a:t>分别指的是三角形的最短和最长的边</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304800" algn="just">
                  <a:lnSpc>
                    <a:spcPct val="150000"/>
                  </a:lnSpc>
                </a:pP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𝑄</m:t>
                        </m:r>
                      </m:e>
                      <m:sub>
                        <m:r>
                          <a:rPr lang="en-US" altLang="zh-CN" sz="1400" i="1" kern="100">
                            <a:effectLst/>
                            <a:latin typeface="Cambria Math" panose="02040503050406030204" pitchFamily="18" charset="0"/>
                            <a:ea typeface="宋体" panose="02010600030101010101" pitchFamily="2" charset="-122"/>
                          </a:rPr>
                          <m:t>𝐴𝐿𝑆</m:t>
                        </m:r>
                      </m:sub>
                    </m:sSub>
                    <m:r>
                      <a:rPr lang="en-US" altLang="zh-CN" sz="1400" kern="100">
                        <a:effectLst/>
                        <a:latin typeface="Cambria Math" panose="02040503050406030204" pitchFamily="18" charset="0"/>
                        <a:ea typeface="宋体" panose="02010600030101010101" pitchFamily="2" charset="-122"/>
                      </a:rPr>
                      <m:t>= </m:t>
                    </m:r>
                    <m:f>
                      <m:fPr>
                        <m:ctrlPr>
                          <a:rPr lang="zh-CN" altLang="zh-CN" sz="1400" i="1" kern="100">
                            <a:effectLst/>
                            <a:latin typeface="Cambria Math" panose="02040503050406030204" pitchFamily="18" charset="0"/>
                            <a:ea typeface="Cambria Math" panose="02040503050406030204" pitchFamily="18" charset="0"/>
                          </a:rPr>
                        </m:ctrlPr>
                      </m:fPr>
                      <m:num>
                        <m:r>
                          <a:rPr lang="en-US" altLang="zh-CN" sz="1400" kern="100">
                            <a:effectLst/>
                            <a:latin typeface="Cambria Math" panose="02040503050406030204" pitchFamily="18" charset="0"/>
                            <a:ea typeface="宋体" panose="02010600030101010101" pitchFamily="2" charset="-122"/>
                          </a:rPr>
                          <m:t>4</m:t>
                        </m:r>
                        <m:rad>
                          <m:radPr>
                            <m:degHide m:val="on"/>
                            <m:ctrlPr>
                              <a:rPr lang="zh-CN" altLang="zh-CN" sz="1400" i="1" kern="100">
                                <a:effectLst/>
                                <a:latin typeface="Cambria Math" panose="02040503050406030204" pitchFamily="18" charset="0"/>
                                <a:ea typeface="Cambria Math" panose="02040503050406030204" pitchFamily="18" charset="0"/>
                              </a:rPr>
                            </m:ctrlPr>
                          </m:radPr>
                          <m:deg/>
                          <m:e>
                            <m:r>
                              <a:rPr lang="en-US" altLang="zh-CN" sz="1400" kern="100">
                                <a:effectLst/>
                                <a:latin typeface="Cambria Math" panose="02040503050406030204" pitchFamily="18" charset="0"/>
                                <a:ea typeface="宋体" panose="02010600030101010101" pitchFamily="2" charset="-122"/>
                              </a:rPr>
                              <m:t>3</m:t>
                            </m:r>
                          </m:e>
                        </m:rad>
                        <m:r>
                          <a:rPr lang="en-US" altLang="zh-CN" sz="1400"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𝑆</m:t>
                        </m:r>
                      </m:num>
                      <m:den>
                        <m:sSubSup>
                          <m:sSubSupPr>
                            <m:ctrlPr>
                              <a:rPr lang="zh-CN" altLang="zh-CN" sz="1400" i="1" kern="100">
                                <a:effectLst/>
                                <a:latin typeface="Cambria Math" panose="02040503050406030204" pitchFamily="18" charset="0"/>
                                <a:ea typeface="Cambria Math" panose="02040503050406030204" pitchFamily="18" charset="0"/>
                              </a:rPr>
                            </m:ctrlPr>
                          </m:sSubSupPr>
                          <m:e>
                            <m:r>
                              <a:rPr lang="en-US" altLang="zh-CN" sz="1400" i="1" kern="100">
                                <a:effectLst/>
                                <a:latin typeface="Cambria Math" panose="02040503050406030204" pitchFamily="18" charset="0"/>
                                <a:ea typeface="宋体" panose="02010600030101010101" pitchFamily="2" charset="-122"/>
                              </a:rPr>
                              <m:t>𝑙</m:t>
                            </m:r>
                          </m:e>
                          <m:sub>
                            <m:r>
                              <a:rPr lang="en-US" altLang="zh-CN" sz="1400" kern="100">
                                <a:effectLst/>
                                <a:latin typeface="Cambria Math" panose="02040503050406030204" pitchFamily="18" charset="0"/>
                                <a:ea typeface="宋体" panose="02010600030101010101" pitchFamily="2" charset="-122"/>
                              </a:rPr>
                              <m:t>1</m:t>
                            </m:r>
                          </m:sub>
                          <m:sup>
                            <m:r>
                              <a:rPr lang="en-US" altLang="zh-CN" sz="1400" kern="100">
                                <a:effectLst/>
                                <a:latin typeface="Cambria Math" panose="02040503050406030204" pitchFamily="18" charset="0"/>
                                <a:ea typeface="宋体" panose="02010600030101010101" pitchFamily="2" charset="-122"/>
                              </a:rPr>
                              <m:t>2</m:t>
                            </m:r>
                          </m:sup>
                        </m:sSubSup>
                        <m:r>
                          <a:rPr lang="en-US" altLang="zh-CN" sz="1400" kern="100">
                            <a:effectLst/>
                            <a:latin typeface="Cambria Math" panose="02040503050406030204" pitchFamily="18" charset="0"/>
                            <a:ea typeface="宋体" panose="02010600030101010101" pitchFamily="2" charset="-122"/>
                          </a:rPr>
                          <m:t>+</m:t>
                        </m:r>
                        <m:sSubSup>
                          <m:sSubSupPr>
                            <m:ctrlPr>
                              <a:rPr lang="zh-CN" altLang="zh-CN" sz="1400" i="1" kern="100">
                                <a:effectLst/>
                                <a:latin typeface="Cambria Math" panose="02040503050406030204" pitchFamily="18" charset="0"/>
                                <a:ea typeface="Cambria Math" panose="02040503050406030204" pitchFamily="18" charset="0"/>
                              </a:rPr>
                            </m:ctrlPr>
                          </m:sSubSupPr>
                          <m:e>
                            <m:r>
                              <a:rPr lang="en-US" altLang="zh-CN" sz="1400" i="1" kern="100">
                                <a:effectLst/>
                                <a:latin typeface="Cambria Math" panose="02040503050406030204" pitchFamily="18" charset="0"/>
                                <a:ea typeface="宋体" panose="02010600030101010101" pitchFamily="2" charset="-122"/>
                              </a:rPr>
                              <m:t>𝑙</m:t>
                            </m:r>
                          </m:e>
                          <m:sub>
                            <m:r>
                              <a:rPr lang="en-US" altLang="zh-CN" sz="1400" kern="100">
                                <a:effectLst/>
                                <a:latin typeface="Cambria Math" panose="02040503050406030204" pitchFamily="18" charset="0"/>
                                <a:ea typeface="宋体" panose="02010600030101010101" pitchFamily="2" charset="-122"/>
                              </a:rPr>
                              <m:t>2</m:t>
                            </m:r>
                          </m:sub>
                          <m:sup>
                            <m:r>
                              <a:rPr lang="en-US" altLang="zh-CN" sz="1400" kern="100">
                                <a:effectLst/>
                                <a:latin typeface="Cambria Math" panose="02040503050406030204" pitchFamily="18" charset="0"/>
                                <a:ea typeface="宋体" panose="02010600030101010101" pitchFamily="2" charset="-122"/>
                              </a:rPr>
                              <m:t>2</m:t>
                            </m:r>
                          </m:sup>
                        </m:sSubSup>
                        <m:r>
                          <a:rPr lang="en-US" altLang="zh-CN" sz="1400" kern="100">
                            <a:effectLst/>
                            <a:latin typeface="Cambria Math" panose="02040503050406030204" pitchFamily="18" charset="0"/>
                            <a:ea typeface="宋体" panose="02010600030101010101" pitchFamily="2" charset="-122"/>
                          </a:rPr>
                          <m:t>+</m:t>
                        </m:r>
                        <m:sSubSup>
                          <m:sSubSupPr>
                            <m:ctrlPr>
                              <a:rPr lang="zh-CN" altLang="zh-CN" sz="1400" i="1" kern="100">
                                <a:effectLst/>
                                <a:latin typeface="Cambria Math" panose="02040503050406030204" pitchFamily="18" charset="0"/>
                                <a:ea typeface="Cambria Math" panose="02040503050406030204" pitchFamily="18" charset="0"/>
                              </a:rPr>
                            </m:ctrlPr>
                          </m:sSubSupPr>
                          <m:e>
                            <m:r>
                              <a:rPr lang="en-US" altLang="zh-CN" sz="1400" i="1" kern="100">
                                <a:effectLst/>
                                <a:latin typeface="Cambria Math" panose="02040503050406030204" pitchFamily="18" charset="0"/>
                                <a:ea typeface="宋体" panose="02010600030101010101" pitchFamily="2" charset="-122"/>
                              </a:rPr>
                              <m:t>𝑙</m:t>
                            </m:r>
                          </m:e>
                          <m:sub>
                            <m:r>
                              <a:rPr lang="en-US" altLang="zh-CN" sz="1400" kern="100">
                                <a:effectLst/>
                                <a:latin typeface="Cambria Math" panose="02040503050406030204" pitchFamily="18" charset="0"/>
                                <a:ea typeface="宋体" panose="02010600030101010101" pitchFamily="2" charset="-122"/>
                              </a:rPr>
                              <m:t>3</m:t>
                            </m:r>
                          </m:sub>
                          <m:sup>
                            <m:r>
                              <a:rPr lang="en-US" altLang="zh-CN" sz="1400" kern="100">
                                <a:effectLst/>
                                <a:latin typeface="Cambria Math" panose="02040503050406030204" pitchFamily="18" charset="0"/>
                                <a:ea typeface="宋体" panose="02010600030101010101" pitchFamily="2" charset="-122"/>
                              </a:rPr>
                              <m:t>2</m:t>
                            </m:r>
                          </m:sup>
                        </m:sSubSup>
                      </m:den>
                    </m:f>
                  </m:oMath>
                </a14:m>
                <a:r>
                  <a:rPr lang="zh-CN" altLang="zh-CN" sz="1400" kern="100" dirty="0">
                    <a:effectLst/>
                    <a:latin typeface="Times New Roman" panose="02020603050405020304" pitchFamily="18" charset="0"/>
                    <a:ea typeface="宋体" panose="02010600030101010101" pitchFamily="2" charset="-122"/>
                  </a:rPr>
                  <a:t>，其中</a:t>
                </a:r>
                <a:r>
                  <a:rPr lang="en-US" altLang="zh-CN" sz="1400" kern="100" dirty="0">
                    <a:effectLst/>
                    <a:latin typeface="Times New Roman" panose="02020603050405020304" pitchFamily="18" charset="0"/>
                    <a:ea typeface="宋体" panose="02010600030101010101" pitchFamily="2" charset="-122"/>
                  </a:rPr>
                  <a:t>S </a:t>
                </a:r>
                <a:r>
                  <a:rPr lang="zh-CN" altLang="zh-CN" sz="1400" kern="100" dirty="0">
                    <a:effectLst/>
                    <a:latin typeface="Times New Roman" panose="02020603050405020304" pitchFamily="18" charset="0"/>
                    <a:ea typeface="宋体" panose="02010600030101010101" pitchFamily="2" charset="-122"/>
                  </a:rPr>
                  <a:t>指的是三角形的面积，</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𝑙</m:t>
                        </m:r>
                      </m:e>
                      <m:sub>
                        <m:r>
                          <a:rPr lang="en-US" altLang="zh-CN" sz="1400" kern="100">
                            <a:effectLst/>
                            <a:latin typeface="Cambria Math" panose="02040503050406030204" pitchFamily="18" charset="0"/>
                            <a:ea typeface="宋体" panose="02010600030101010101" pitchFamily="2" charset="-122"/>
                          </a:rPr>
                          <m:t>1</m:t>
                        </m:r>
                      </m:sub>
                    </m:sSub>
                  </m:oMath>
                </a14:m>
                <a:r>
                  <a:rPr lang="zh-CN" altLang="zh-CN" sz="14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𝑙</m:t>
                        </m:r>
                      </m:e>
                      <m:sub>
                        <m:r>
                          <a:rPr lang="en-US" altLang="zh-CN" sz="1400" kern="100">
                            <a:effectLst/>
                            <a:latin typeface="Cambria Math" panose="02040503050406030204" pitchFamily="18" charset="0"/>
                            <a:ea typeface="宋体" panose="02010600030101010101" pitchFamily="2" charset="-122"/>
                          </a:rPr>
                          <m:t>2</m:t>
                        </m:r>
                      </m:sub>
                    </m:sSub>
                  </m:oMath>
                </a14:m>
                <a:r>
                  <a:rPr lang="zh-CN" altLang="zh-CN" sz="1400" kern="100" dirty="0">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𝑙</m:t>
                        </m:r>
                      </m:e>
                      <m:sub>
                        <m:r>
                          <a:rPr lang="en-US" altLang="zh-CN" sz="1400" kern="100">
                            <a:effectLst/>
                            <a:latin typeface="Cambria Math" panose="02040503050406030204" pitchFamily="18" charset="0"/>
                            <a:ea typeface="宋体" panose="02010600030101010101" pitchFamily="2" charset="-122"/>
                          </a:rPr>
                          <m:t>3</m:t>
                        </m:r>
                      </m:sub>
                    </m:sSub>
                  </m:oMath>
                </a14:m>
                <a:r>
                  <a:rPr lang="zh-CN" altLang="zh-CN" sz="1400" kern="100" dirty="0">
                    <a:effectLst/>
                    <a:latin typeface="Times New Roman" panose="02020603050405020304" pitchFamily="18" charset="0"/>
                    <a:ea typeface="宋体" panose="02010600030101010101" pitchFamily="2" charset="-122"/>
                  </a:rPr>
                  <a:t>指的是三角形的三条边的长度</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304800" algn="just">
                  <a:lnSpc>
                    <a:spcPct val="150000"/>
                  </a:lnSpc>
                </a:pPr>
                <a:r>
                  <a:rPr lang="en-US" altLang="zh-CN" sz="1400" kern="100" dirty="0">
                    <a:effectLst/>
                    <a:latin typeface="Times New Roman" panose="02020603050405020304" pitchFamily="18" charset="0"/>
                    <a:ea typeface="宋体" panose="02010600030101010101" pitchFamily="2" charset="-122"/>
                  </a:rPr>
                  <a:t>  </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𝑄</m:t>
                        </m:r>
                      </m:e>
                      <m:sub>
                        <m:r>
                          <a:rPr lang="en-US" altLang="zh-CN" sz="1400" i="1" kern="100">
                            <a:effectLst/>
                            <a:latin typeface="Cambria Math" panose="02040503050406030204" pitchFamily="18" charset="0"/>
                            <a:ea typeface="宋体" panose="02010600030101010101" pitchFamily="2" charset="-122"/>
                          </a:rPr>
                          <m:t>𝑅𝑟</m:t>
                        </m:r>
                      </m:sub>
                    </m:sSub>
                    <m:r>
                      <a:rPr lang="en-US" altLang="zh-CN" sz="1400" kern="100">
                        <a:effectLst/>
                        <a:latin typeface="Cambria Math" panose="02040503050406030204" pitchFamily="18" charset="0"/>
                        <a:ea typeface="宋体" panose="02010600030101010101" pitchFamily="2" charset="-122"/>
                      </a:rPr>
                      <m:t>= </m:t>
                    </m:r>
                    <m:f>
                      <m:fPr>
                        <m:ctrlPr>
                          <a:rPr lang="zh-CN" altLang="zh-CN" sz="1400" i="1" kern="100">
                            <a:effectLst/>
                            <a:latin typeface="Cambria Math" panose="02040503050406030204" pitchFamily="18" charset="0"/>
                            <a:ea typeface="Cambria Math" panose="02040503050406030204" pitchFamily="18" charset="0"/>
                          </a:rPr>
                        </m:ctrlPr>
                      </m:fPr>
                      <m:num>
                        <m:r>
                          <a:rPr lang="en-US" altLang="zh-CN" sz="1400" kern="100">
                            <a:effectLst/>
                            <a:latin typeface="Cambria Math" panose="02040503050406030204" pitchFamily="18" charset="0"/>
                            <a:ea typeface="宋体" panose="02010600030101010101" pitchFamily="2" charset="-122"/>
                          </a:rPr>
                          <m:t>2</m:t>
                        </m:r>
                        <m:r>
                          <a:rPr lang="en-US" altLang="zh-CN" sz="1400" i="1" kern="100">
                            <a:effectLst/>
                            <a:latin typeface="Cambria Math" panose="02040503050406030204" pitchFamily="18" charset="0"/>
                            <a:ea typeface="宋体" panose="02010600030101010101" pitchFamily="2" charset="-122"/>
                          </a:rPr>
                          <m:t>𝑟</m:t>
                        </m:r>
                      </m:num>
                      <m:den>
                        <m:r>
                          <a:rPr lang="en-US" altLang="zh-CN" sz="1400" i="1" kern="100">
                            <a:effectLst/>
                            <a:latin typeface="Cambria Math" panose="02040503050406030204" pitchFamily="18" charset="0"/>
                            <a:ea typeface="宋体" panose="02010600030101010101" pitchFamily="2" charset="-122"/>
                          </a:rPr>
                          <m:t>𝑅</m:t>
                        </m:r>
                      </m:den>
                    </m:f>
                  </m:oMath>
                </a14:m>
                <a:r>
                  <a:rPr lang="en-US" altLang="zh-CN" sz="1400" kern="100" dirty="0">
                    <a:effectLst/>
                    <a:latin typeface="Times New Roman" panose="02020603050405020304" pitchFamily="18" charset="0"/>
                    <a:ea typeface="宋体" panose="02010600030101010101" pitchFamily="2" charset="-122"/>
                  </a:rPr>
                  <a:t>, </a:t>
                </a:r>
                <a:r>
                  <a:rPr lang="zh-CN" altLang="zh-CN" sz="1400" kern="100" dirty="0">
                    <a:effectLst/>
                    <a:latin typeface="Times New Roman" panose="02020603050405020304" pitchFamily="18" charset="0"/>
                    <a:ea typeface="宋体" panose="02010600030101010101" pitchFamily="2" charset="-122"/>
                  </a:rPr>
                  <a:t>其中</a:t>
                </a:r>
                <a:r>
                  <a:rPr lang="en-US" altLang="zh-CN" sz="1400" kern="100" dirty="0">
                    <a:effectLst/>
                    <a:latin typeface="Times New Roman" panose="02020603050405020304" pitchFamily="18" charset="0"/>
                    <a:ea typeface="宋体" panose="02010600030101010101" pitchFamily="2" charset="-122"/>
                  </a:rPr>
                  <a:t>r</a:t>
                </a:r>
                <a:r>
                  <a:rPr lang="zh-CN" altLang="zh-CN" sz="1400" kern="100" dirty="0">
                    <a:effectLst/>
                    <a:latin typeface="Times New Roman" panose="02020603050405020304" pitchFamily="18" charset="0"/>
                    <a:ea typeface="宋体" panose="02010600030101010101" pitchFamily="2" charset="-122"/>
                  </a:rPr>
                  <a:t>指的是三角形的内切圆半径，</a:t>
                </a:r>
                <a:r>
                  <a:rPr lang="en-US" altLang="zh-CN" sz="1400" kern="100" dirty="0">
                    <a:effectLst/>
                    <a:latin typeface="Times New Roman" panose="02020603050405020304" pitchFamily="18" charset="0"/>
                    <a:ea typeface="宋体" panose="02010600030101010101" pitchFamily="2" charset="-122"/>
                  </a:rPr>
                  <a:t> R</a:t>
                </a:r>
                <a:r>
                  <a:rPr lang="zh-CN" altLang="zh-CN" sz="1400" kern="100" dirty="0">
                    <a:effectLst/>
                    <a:latin typeface="Times New Roman" panose="02020603050405020304" pitchFamily="18" charset="0"/>
                    <a:ea typeface="宋体" panose="02010600030101010101" pitchFamily="2" charset="-122"/>
                  </a:rPr>
                  <a:t>指的是三角形的外切圆半径</a:t>
                </a:r>
                <a:r>
                  <a:rPr lang="en-US" altLang="zh-CN" sz="1400" kern="100" dirty="0">
                    <a:effectLst/>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a:p>
                <a:pPr indent="304800" algn="just">
                  <a:lnSpc>
                    <a:spcPct val="150000"/>
                  </a:lnSpc>
                </a:pPr>
                <a:r>
                  <a:rPr lang="en-US" altLang="zh-CN" sz="1400" kern="100" dirty="0">
                    <a:effectLst/>
                    <a:latin typeface="Times New Roman" panose="02020603050405020304" pitchFamily="18" charset="0"/>
                    <a:ea typeface="宋体" panose="02010600030101010101" pitchFamily="2" charset="-122"/>
                  </a:rPr>
                  <a:t> </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𝑄</m:t>
                        </m:r>
                      </m:e>
                      <m:sub>
                        <m:r>
                          <a:rPr lang="en-US" altLang="zh-CN" sz="1400" i="1" kern="100">
                            <a:effectLst/>
                            <a:latin typeface="Cambria Math" panose="02040503050406030204" pitchFamily="18" charset="0"/>
                            <a:ea typeface="宋体" panose="02010600030101010101" pitchFamily="2" charset="-122"/>
                          </a:rPr>
                          <m:t>𝑙𝑟</m:t>
                        </m:r>
                      </m:sub>
                    </m:sSub>
                    <m:r>
                      <a:rPr lang="en-US" altLang="zh-CN" sz="1400" kern="100">
                        <a:effectLst/>
                        <a:latin typeface="Cambria Math" panose="02040503050406030204" pitchFamily="18" charset="0"/>
                        <a:ea typeface="宋体" panose="02010600030101010101" pitchFamily="2" charset="-122"/>
                      </a:rPr>
                      <m:t>= </m:t>
                    </m:r>
                    <m:f>
                      <m:fPr>
                        <m:ctrlPr>
                          <a:rPr lang="zh-CN" altLang="zh-CN" sz="1400" i="1" kern="100">
                            <a:effectLst/>
                            <a:latin typeface="Cambria Math" panose="02040503050406030204" pitchFamily="18" charset="0"/>
                            <a:ea typeface="Cambria Math" panose="02040503050406030204" pitchFamily="18" charset="0"/>
                          </a:rPr>
                        </m:ctrlPr>
                      </m:fPr>
                      <m:num>
                        <m:r>
                          <a:rPr lang="en-US" altLang="zh-CN" sz="1400" kern="100">
                            <a:effectLst/>
                            <a:latin typeface="Cambria Math" panose="02040503050406030204" pitchFamily="18" charset="0"/>
                            <a:ea typeface="宋体" panose="02010600030101010101" pitchFamily="2" charset="-122"/>
                          </a:rPr>
                          <m:t>2</m:t>
                        </m:r>
                        <m:rad>
                          <m:radPr>
                            <m:degHide m:val="on"/>
                            <m:ctrlPr>
                              <a:rPr lang="zh-CN" altLang="zh-CN" sz="1400" i="1" kern="100">
                                <a:effectLst/>
                                <a:latin typeface="Cambria Math" panose="02040503050406030204" pitchFamily="18" charset="0"/>
                                <a:ea typeface="Cambria Math" panose="02040503050406030204" pitchFamily="18" charset="0"/>
                              </a:rPr>
                            </m:ctrlPr>
                          </m:radPr>
                          <m:deg/>
                          <m:e>
                            <m:r>
                              <a:rPr lang="en-US" altLang="zh-CN" sz="1400" kern="100">
                                <a:effectLst/>
                                <a:latin typeface="Cambria Math" panose="02040503050406030204" pitchFamily="18" charset="0"/>
                                <a:ea typeface="宋体" panose="02010600030101010101" pitchFamily="2" charset="-122"/>
                              </a:rPr>
                              <m:t>3</m:t>
                            </m:r>
                          </m:e>
                        </m:rad>
                        <m:r>
                          <a:rPr lang="en-US" altLang="zh-CN" sz="1400" kern="100">
                            <a:effectLst/>
                            <a:latin typeface="Cambria Math" panose="02040503050406030204" pitchFamily="18" charset="0"/>
                            <a:ea typeface="宋体" panose="02010600030101010101" pitchFamily="2" charset="-122"/>
                          </a:rPr>
                          <m:t> </m:t>
                        </m:r>
                        <m:r>
                          <a:rPr lang="en-US" altLang="zh-CN" sz="1400" i="1" kern="100">
                            <a:effectLst/>
                            <a:latin typeface="Cambria Math" panose="02040503050406030204" pitchFamily="18" charset="0"/>
                            <a:ea typeface="宋体" panose="02010600030101010101" pitchFamily="2" charset="-122"/>
                          </a:rPr>
                          <m:t>𝑟</m:t>
                        </m:r>
                      </m:num>
                      <m:den>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𝑙</m:t>
                            </m:r>
                          </m:e>
                          <m:sub>
                            <m:r>
                              <a:rPr lang="en-US" altLang="zh-CN" sz="1400" i="1" kern="100">
                                <a:effectLst/>
                                <a:latin typeface="Cambria Math" panose="02040503050406030204" pitchFamily="18" charset="0"/>
                                <a:ea typeface="宋体" panose="02010600030101010101" pitchFamily="2" charset="-122"/>
                              </a:rPr>
                              <m:t>𝑚𝑖𝑛</m:t>
                            </m:r>
                          </m:sub>
                        </m:sSub>
                      </m:den>
                    </m:f>
                  </m:oMath>
                </a14:m>
                <a:r>
                  <a:rPr lang="en-US" altLang="zh-CN" sz="1400" kern="100" dirty="0">
                    <a:effectLst/>
                    <a:latin typeface="Times New Roman" panose="02020603050405020304" pitchFamily="18" charset="0"/>
                    <a:ea typeface="宋体" panose="02010600030101010101" pitchFamily="2" charset="-122"/>
                  </a:rPr>
                  <a:t>,</a:t>
                </a:r>
                <a:r>
                  <a:rPr lang="zh-CN" altLang="zh-CN" sz="1400" kern="100" dirty="0">
                    <a:effectLst/>
                    <a:latin typeface="Times New Roman" panose="02020603050405020304" pitchFamily="18" charset="0"/>
                    <a:ea typeface="宋体" panose="02010600030101010101" pitchFamily="2" charset="-122"/>
                  </a:rPr>
                  <a:t>其中</a:t>
                </a:r>
                <a:r>
                  <a:rPr lang="en-US" altLang="zh-CN" sz="1400" kern="100" dirty="0">
                    <a:effectLst/>
                    <a:latin typeface="Times New Roman" panose="02020603050405020304" pitchFamily="18" charset="0"/>
                    <a:ea typeface="宋体" panose="02010600030101010101" pitchFamily="2" charset="-122"/>
                  </a:rPr>
                  <a:t>r</a:t>
                </a:r>
                <a:r>
                  <a:rPr lang="zh-CN" altLang="zh-CN" sz="1400" kern="100" dirty="0">
                    <a:effectLst/>
                    <a:latin typeface="Times New Roman" panose="02020603050405020304" pitchFamily="18" charset="0"/>
                    <a:ea typeface="宋体" panose="02010600030101010101" pitchFamily="2" charset="-122"/>
                  </a:rPr>
                  <a:t>指的是三角形的内切圆半径，</a:t>
                </a:r>
                <a14:m>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rPr>
                        </m:ctrlPr>
                      </m:sSubPr>
                      <m:e>
                        <m:r>
                          <a:rPr lang="en-US" altLang="zh-CN" sz="1400" i="1" kern="100">
                            <a:effectLst/>
                            <a:latin typeface="Cambria Math" panose="02040503050406030204" pitchFamily="18" charset="0"/>
                            <a:ea typeface="宋体" panose="02010600030101010101" pitchFamily="2" charset="-122"/>
                          </a:rPr>
                          <m:t>𝑙</m:t>
                        </m:r>
                      </m:e>
                      <m:sub>
                        <m:r>
                          <a:rPr lang="en-US" altLang="zh-CN" sz="1400" i="1" kern="100">
                            <a:effectLst/>
                            <a:latin typeface="Cambria Math" panose="02040503050406030204" pitchFamily="18" charset="0"/>
                            <a:ea typeface="宋体" panose="02010600030101010101" pitchFamily="2" charset="-122"/>
                          </a:rPr>
                          <m:t>𝑚𝑖𝑛</m:t>
                        </m:r>
                      </m:sub>
                    </m:sSub>
                  </m:oMath>
                </a14:m>
                <a:r>
                  <a:rPr lang="zh-CN" altLang="zh-CN" sz="1400" kern="100" dirty="0">
                    <a:effectLst/>
                    <a:latin typeface="Times New Roman" panose="02020603050405020304" pitchFamily="18" charset="0"/>
                    <a:ea typeface="宋体" panose="02010600030101010101" pitchFamily="2" charset="-122"/>
                  </a:rPr>
                  <a:t>指的是三角形的最短边。</a:t>
                </a:r>
              </a:p>
            </p:txBody>
          </p:sp>
        </mc:Choice>
        <mc:Fallback xmlns="">
          <p:sp>
            <p:nvSpPr>
              <p:cNvPr id="11" name="文本框 10">
                <a:extLst>
                  <a:ext uri="{FF2B5EF4-FFF2-40B4-BE49-F238E27FC236}">
                    <a16:creationId xmlns:a16="http://schemas.microsoft.com/office/drawing/2014/main" id="{223F327C-388C-425D-8A37-3AC49841CE8A}"/>
                  </a:ext>
                </a:extLst>
              </p:cNvPr>
              <p:cNvSpPr txBox="1">
                <a:spLocks noRot="1" noChangeAspect="1" noMove="1" noResize="1" noEditPoints="1" noAdjustHandles="1" noChangeArrowheads="1" noChangeShapeType="1" noTextEdit="1"/>
              </p:cNvSpPr>
              <p:nvPr/>
            </p:nvSpPr>
            <p:spPr>
              <a:xfrm>
                <a:off x="810816" y="3342122"/>
                <a:ext cx="7431270" cy="2593915"/>
              </a:xfrm>
              <a:prstGeom prst="rect">
                <a:avLst/>
              </a:prstGeom>
              <a:blipFill>
                <a:blip r:embed="rId7"/>
                <a:stretch>
                  <a:fillRect/>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4BFF12BD-1AB9-4B5A-BA9C-CFA336156893}"/>
              </a:ext>
            </a:extLst>
          </p:cNvPr>
          <p:cNvSpPr txBox="1"/>
          <p:nvPr/>
        </p:nvSpPr>
        <p:spPr>
          <a:xfrm>
            <a:off x="9119289" y="3515664"/>
            <a:ext cx="1142256" cy="369332"/>
          </a:xfrm>
          <a:prstGeom prst="rect">
            <a:avLst/>
          </a:prstGeom>
          <a:noFill/>
        </p:spPr>
        <p:txBody>
          <a:bodyPr wrap="square" rtlCol="0">
            <a:spAutoFit/>
          </a:bodyPr>
          <a:lstStyle/>
          <a:p>
            <a:pPr algn="ctr"/>
            <a:r>
              <a:rPr lang="zh-CN" altLang="en-US" b="1" dirty="0"/>
              <a:t>（</a:t>
            </a:r>
            <a:r>
              <a:rPr lang="en-US" altLang="zh-CN" b="1" dirty="0"/>
              <a:t>a</a:t>
            </a:r>
            <a:r>
              <a:rPr lang="zh-CN" altLang="en-US" b="1" dirty="0"/>
              <a:t>）</a:t>
            </a:r>
          </a:p>
        </p:txBody>
      </p:sp>
      <p:sp>
        <p:nvSpPr>
          <p:cNvPr id="12" name="文本框 11">
            <a:extLst>
              <a:ext uri="{FF2B5EF4-FFF2-40B4-BE49-F238E27FC236}">
                <a16:creationId xmlns:a16="http://schemas.microsoft.com/office/drawing/2014/main" id="{3A055367-E6B5-4B26-A760-504FCC94B455}"/>
              </a:ext>
            </a:extLst>
          </p:cNvPr>
          <p:cNvSpPr txBox="1"/>
          <p:nvPr/>
        </p:nvSpPr>
        <p:spPr>
          <a:xfrm>
            <a:off x="9105570" y="5759263"/>
            <a:ext cx="1142256" cy="369332"/>
          </a:xfrm>
          <a:prstGeom prst="rect">
            <a:avLst/>
          </a:prstGeom>
          <a:noFill/>
        </p:spPr>
        <p:txBody>
          <a:bodyPr wrap="square" rtlCol="0">
            <a:spAutoFit/>
          </a:bodyPr>
          <a:lstStyle/>
          <a:p>
            <a:pPr algn="ctr"/>
            <a:r>
              <a:rPr lang="zh-CN" altLang="en-US" b="1" dirty="0"/>
              <a:t>（</a:t>
            </a:r>
            <a:r>
              <a:rPr lang="en-US" altLang="zh-CN" b="1" dirty="0"/>
              <a:t>b</a:t>
            </a:r>
            <a:r>
              <a:rPr lang="zh-CN" altLang="en-US" b="1" dirty="0"/>
              <a:t>）</a:t>
            </a:r>
          </a:p>
        </p:txBody>
      </p:sp>
    </p:spTree>
    <p:extLst>
      <p:ext uri="{BB962C8B-B14F-4D97-AF65-F5344CB8AC3E}">
        <p14:creationId xmlns:p14="http://schemas.microsoft.com/office/powerpoint/2010/main" val="11660943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37972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实验结果</a:t>
            </a:r>
            <a:r>
              <a:rPr lang="zh-CN" altLang="en-US" b="1" dirty="0">
                <a:solidFill>
                  <a:schemeClr val="accent1">
                    <a:lumMod val="75000"/>
                  </a:schemeClr>
                </a:solidFill>
                <a:latin typeface="Calibri" panose="020F0502020204030204" pitchFamily="34" charset="0"/>
                <a:cs typeface="Calibri" panose="020F0502020204030204" pitchFamily="34" charset="0"/>
              </a:rPr>
              <a:t>（质心</a:t>
            </a:r>
            <a:r>
              <a:rPr lang="en-US" altLang="zh-CN" b="1" dirty="0">
                <a:solidFill>
                  <a:schemeClr val="accent1">
                    <a:lumMod val="75000"/>
                  </a:schemeClr>
                </a:solidFill>
                <a:latin typeface="Calibri" panose="020F0502020204030204" pitchFamily="34" charset="0"/>
                <a:cs typeface="Calibri" panose="020F0502020204030204" pitchFamily="34" charset="0"/>
              </a:rPr>
              <a:t>Apollonius</a:t>
            </a:r>
            <a:r>
              <a:rPr lang="zh-CN" altLang="en-US" b="1" dirty="0">
                <a:solidFill>
                  <a:schemeClr val="accent1">
                    <a:lumMod val="75000"/>
                  </a:schemeClr>
                </a:solidFill>
                <a:latin typeface="Calibri" panose="020F0502020204030204" pitchFamily="34" charset="0"/>
                <a:cs typeface="Calibri" panose="020F0502020204030204" pitchFamily="34" charset="0"/>
              </a:rPr>
              <a:t>图）</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35</a:t>
            </a:fld>
            <a:endParaRPr lang="zh-CN" altLang="en-US"/>
          </a:p>
        </p:txBody>
      </p:sp>
      <p:pic>
        <p:nvPicPr>
          <p:cNvPr id="9" name="图片 8">
            <a:extLst>
              <a:ext uri="{FF2B5EF4-FFF2-40B4-BE49-F238E27FC236}">
                <a16:creationId xmlns:a16="http://schemas.microsoft.com/office/drawing/2014/main" id="{424D639C-8FE4-423A-84FB-E8D954C35E1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32479" y="1549475"/>
            <a:ext cx="1763395" cy="1763395"/>
          </a:xfrm>
          <a:prstGeom prst="rect">
            <a:avLst/>
          </a:prstGeom>
          <a:noFill/>
          <a:ln>
            <a:noFill/>
          </a:ln>
        </p:spPr>
      </p:pic>
      <p:pic>
        <p:nvPicPr>
          <p:cNvPr id="10" name="图片 9">
            <a:extLst>
              <a:ext uri="{FF2B5EF4-FFF2-40B4-BE49-F238E27FC236}">
                <a16:creationId xmlns:a16="http://schemas.microsoft.com/office/drawing/2014/main" id="{99F869A1-32D1-4C83-B8C8-F3724303600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509599" y="1598248"/>
            <a:ext cx="1763395" cy="1763395"/>
          </a:xfrm>
          <a:prstGeom prst="rect">
            <a:avLst/>
          </a:prstGeom>
          <a:noFill/>
          <a:ln>
            <a:noFill/>
          </a:ln>
        </p:spPr>
      </p:pic>
      <p:pic>
        <p:nvPicPr>
          <p:cNvPr id="11" name="图片 10">
            <a:extLst>
              <a:ext uri="{FF2B5EF4-FFF2-40B4-BE49-F238E27FC236}">
                <a16:creationId xmlns:a16="http://schemas.microsoft.com/office/drawing/2014/main" id="{79BA1A31-9217-4C11-9095-EA8146446D3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332479" y="3854463"/>
            <a:ext cx="1763395" cy="1763395"/>
          </a:xfrm>
          <a:prstGeom prst="rect">
            <a:avLst/>
          </a:prstGeom>
          <a:noFill/>
          <a:ln>
            <a:noFill/>
          </a:ln>
        </p:spPr>
      </p:pic>
      <p:pic>
        <p:nvPicPr>
          <p:cNvPr id="12" name="图片 11">
            <a:extLst>
              <a:ext uri="{FF2B5EF4-FFF2-40B4-BE49-F238E27FC236}">
                <a16:creationId xmlns:a16="http://schemas.microsoft.com/office/drawing/2014/main" id="{922CCCE3-502A-4F78-984C-0D22CF4C448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704150" y="3925781"/>
            <a:ext cx="1763395" cy="1763395"/>
          </a:xfrm>
          <a:prstGeom prst="rect">
            <a:avLst/>
          </a:prstGeom>
          <a:noFill/>
          <a:ln>
            <a:noFill/>
          </a:ln>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5196A2B-C10D-46F6-B8A8-A8F7555E988F}"/>
                  </a:ext>
                </a:extLst>
              </p:cNvPr>
              <p:cNvSpPr txBox="1"/>
              <p:nvPr/>
            </p:nvSpPr>
            <p:spPr>
              <a:xfrm>
                <a:off x="6096000" y="1998054"/>
                <a:ext cx="5104614" cy="9126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0">
                              <a:latin typeface="Cambria Math" panose="02040503050406030204" pitchFamily="18" charset="0"/>
                            </a:rPr>
                            <m:t>1</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𝑋</m:t>
                          </m:r>
                        </m:e>
                      </m:d>
                      <m:r>
                        <a:rPr lang="zh-CN" altLang="en-US" i="0">
                          <a:latin typeface="Cambria Math" panose="02040503050406030204" pitchFamily="18" charset="0"/>
                        </a:rPr>
                        <m:t>= </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nary>
                            <m:naryPr>
                              <m:limLoc m:val="undOvr"/>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Ω</m:t>
                                  </m:r>
                                </m:e>
                                <m:sub>
                                  <m:r>
                                    <a:rPr lang="zh-CN" altLang="en-US" i="1">
                                      <a:latin typeface="Cambria Math" panose="02040503050406030204" pitchFamily="18" charset="0"/>
                                    </a:rPr>
                                    <m:t>𝑖</m:t>
                                  </m:r>
                                </m:sub>
                              </m:sSub>
                            </m:sub>
                            <m:sup/>
                            <m:e>
                              <m:sSup>
                                <m:sSupPr>
                                  <m:ctrlPr>
                                    <a:rPr lang="zh-CN" altLang="en-US" i="1">
                                      <a:solidFill>
                                        <a:srgbClr val="836967"/>
                                      </a:solidFill>
                                      <a:latin typeface="Cambria Math" panose="02040503050406030204" pitchFamily="18" charset="0"/>
                                    </a:rPr>
                                  </m:ctrlPr>
                                </m:sSupPr>
                                <m:e>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en-US" altLang="zh-CN" b="0" i="1" smtClean="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𝜌</m:t>
                              </m:r>
                              <m:d>
                                <m:dPr>
                                  <m:ctrlPr>
                                    <a:rPr lang="zh-CN" altLang="en-US" i="1">
                                      <a:latin typeface="Cambria Math" panose="02040503050406030204" pitchFamily="18" charset="0"/>
                                    </a:rPr>
                                  </m:ctrlPr>
                                </m:dPr>
                                <m:e>
                                  <m:r>
                                    <a:rPr lang="zh-CN" altLang="en-US" i="1">
                                      <a:latin typeface="Cambria Math" panose="02040503050406030204" pitchFamily="18" charset="0"/>
                                    </a:rPr>
                                    <m:t>𝑥</m:t>
                                  </m:r>
                                </m:e>
                              </m:d>
                              <m:r>
                                <a:rPr lang="zh-CN" altLang="en-US" i="1">
                                  <a:latin typeface="Cambria Math" panose="02040503050406030204" pitchFamily="18" charset="0"/>
                                </a:rPr>
                                <m:t>𝑑</m:t>
                              </m:r>
                              <m:r>
                                <a:rPr lang="zh-CN" altLang="en-US" i="1">
                                  <a:latin typeface="Cambria Math" panose="02040503050406030204" pitchFamily="18" charset="0"/>
                                </a:rPr>
                                <m:t>𝜎</m:t>
                              </m:r>
                            </m:e>
                          </m:nary>
                        </m:e>
                      </m:nary>
                    </m:oMath>
                  </m:oMathPara>
                </a14:m>
                <a:endParaRPr lang="zh-CN" altLang="en-US" dirty="0"/>
              </a:p>
            </p:txBody>
          </p:sp>
        </mc:Choice>
        <mc:Fallback xmlns="">
          <p:sp>
            <p:nvSpPr>
              <p:cNvPr id="14" name="文本框 13">
                <a:extLst>
                  <a:ext uri="{FF2B5EF4-FFF2-40B4-BE49-F238E27FC236}">
                    <a16:creationId xmlns:a16="http://schemas.microsoft.com/office/drawing/2014/main" id="{65196A2B-C10D-46F6-B8A8-A8F7555E988F}"/>
                  </a:ext>
                </a:extLst>
              </p:cNvPr>
              <p:cNvSpPr txBox="1">
                <a:spLocks noRot="1" noChangeAspect="1" noMove="1" noResize="1" noEditPoints="1" noAdjustHandles="1" noChangeArrowheads="1" noChangeShapeType="1" noTextEdit="1"/>
              </p:cNvSpPr>
              <p:nvPr/>
            </p:nvSpPr>
            <p:spPr>
              <a:xfrm>
                <a:off x="6096000" y="1998054"/>
                <a:ext cx="5104614" cy="91262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20615D3-7BF2-4C23-BECB-A7392D308AA0}"/>
                  </a:ext>
                </a:extLst>
              </p:cNvPr>
              <p:cNvSpPr txBox="1"/>
              <p:nvPr/>
            </p:nvSpPr>
            <p:spPr>
              <a:xfrm>
                <a:off x="6097572" y="3294092"/>
                <a:ext cx="6094428" cy="9126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0">
                              <a:latin typeface="Cambria Math" panose="02040503050406030204" pitchFamily="18" charset="0"/>
                            </a:rPr>
                            <m:t>2</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𝑊</m:t>
                          </m:r>
                        </m:e>
                      </m:d>
                      <m:r>
                        <a:rPr lang="zh-CN" altLang="en-US" i="0">
                          <a:latin typeface="Cambria Math" panose="02040503050406030204" pitchFamily="18" charset="0"/>
                        </a:rPr>
                        <m:t>= </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nary>
                            <m:naryPr>
                              <m:limLoc m:val="undOvr"/>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PW</m:t>
                                  </m:r>
                                </m:e>
                                <m:sub>
                                  <m:r>
                                    <a:rPr lang="zh-CN" altLang="en-US" i="1">
                                      <a:latin typeface="Cambria Math" panose="02040503050406030204" pitchFamily="18" charset="0"/>
                                    </a:rPr>
                                    <m:t>𝑖</m:t>
                                  </m:r>
                                </m:sub>
                              </m:sSub>
                            </m:sub>
                            <m:sup/>
                            <m:e>
                              <m:sSup>
                                <m:sSupPr>
                                  <m:ctrlPr>
                                    <a:rPr lang="zh-CN" altLang="en-US" i="1">
                                      <a:solidFill>
                                        <a:srgbClr val="836967"/>
                                      </a:solidFill>
                                      <a:latin typeface="Cambria Math" panose="02040503050406030204" pitchFamily="18" charset="0"/>
                                    </a:rPr>
                                  </m:ctrlPr>
                                </m:sSupPr>
                                <m:e>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en-US" altLang="zh-CN" b="0" i="1" smtClean="0">
                                      <a:latin typeface="Cambria Math" panose="02040503050406030204" pitchFamily="18" charset="0"/>
                                    </a:rPr>
                                    <m:t>|</m:t>
                                  </m:r>
                                </m:e>
                                <m:sup>
                                  <m:r>
                                    <a:rPr lang="zh-CN" altLang="en-US" i="0">
                                      <a:latin typeface="Cambria Math" panose="02040503050406030204" pitchFamily="18" charset="0"/>
                                    </a:rPr>
                                    <m:t>2</m:t>
                                  </m:r>
                                </m:sup>
                              </m:sSup>
                              <m:r>
                                <a:rPr lang="zh-CN" altLang="en-US" i="1">
                                  <a:latin typeface="Cambria Math" panose="02040503050406030204" pitchFamily="18" charset="0"/>
                                </a:rPr>
                                <m:t>𝜌</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e>
                              </m:d>
                              <m:r>
                                <a:rPr lang="zh-CN" altLang="en-US" i="1">
                                  <a:latin typeface="Cambria Math" panose="02040503050406030204" pitchFamily="18" charset="0"/>
                                </a:rPr>
                                <m:t>𝑑</m:t>
                              </m:r>
                              <m:r>
                                <a:rPr lang="zh-CN" altLang="en-US" i="1">
                                  <a:latin typeface="Cambria Math" panose="02040503050406030204" pitchFamily="18" charset="0"/>
                                </a:rPr>
                                <m:t>𝜎</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𝑖</m:t>
                                      </m:r>
                                    </m:sub>
                                  </m:sSub>
                                </m:e>
                              </m:d>
                            </m:e>
                          </m:nary>
                        </m:e>
                      </m:nary>
                      <m:r>
                        <a:rPr lang="zh-CN" altLang="en-US" i="0">
                          <a:latin typeface="Cambria Math" panose="02040503050406030204" pitchFamily="18" charset="0"/>
                        </a:rPr>
                        <m:t>。</m:t>
                      </m:r>
                    </m:oMath>
                  </m:oMathPara>
                </a14:m>
                <a:endParaRPr lang="zh-CN" altLang="en-US" dirty="0"/>
              </a:p>
            </p:txBody>
          </p:sp>
        </mc:Choice>
        <mc:Fallback xmlns="">
          <p:sp>
            <p:nvSpPr>
              <p:cNvPr id="15" name="文本框 14">
                <a:extLst>
                  <a:ext uri="{FF2B5EF4-FFF2-40B4-BE49-F238E27FC236}">
                    <a16:creationId xmlns:a16="http://schemas.microsoft.com/office/drawing/2014/main" id="{520615D3-7BF2-4C23-BECB-A7392D308AA0}"/>
                  </a:ext>
                </a:extLst>
              </p:cNvPr>
              <p:cNvSpPr txBox="1">
                <a:spLocks noRot="1" noChangeAspect="1" noMove="1" noResize="1" noEditPoints="1" noAdjustHandles="1" noChangeArrowheads="1" noChangeShapeType="1" noTextEdit="1"/>
              </p:cNvSpPr>
              <p:nvPr/>
            </p:nvSpPr>
            <p:spPr>
              <a:xfrm>
                <a:off x="6097572" y="3294092"/>
                <a:ext cx="6094428" cy="91262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1764E54-DD6E-49DF-90CC-75E93E49BD36}"/>
                  </a:ext>
                </a:extLst>
              </p:cNvPr>
              <p:cNvSpPr txBox="1"/>
              <p:nvPr/>
            </p:nvSpPr>
            <p:spPr>
              <a:xfrm>
                <a:off x="6097572" y="4776554"/>
                <a:ext cx="6094428" cy="91262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𝐸</m:t>
                          </m:r>
                        </m:e>
                        <m:sub>
                          <m:r>
                            <a:rPr lang="zh-CN" altLang="en-US" i="0">
                              <a:latin typeface="Cambria Math" panose="02040503050406030204" pitchFamily="18" charset="0"/>
                            </a:rPr>
                            <m:t>3</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𝑊</m:t>
                          </m:r>
                        </m:e>
                      </m:d>
                      <m:r>
                        <a:rPr lang="zh-CN" altLang="en-US" i="0">
                          <a:latin typeface="Cambria Math" panose="02040503050406030204" pitchFamily="18" charset="0"/>
                        </a:rPr>
                        <m:t>= </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𝑛</m:t>
                          </m:r>
                        </m:sup>
                        <m:e>
                          <m:nary>
                            <m:naryPr>
                              <m:limLoc m:val="undOvr"/>
                              <m:supHide m:val="on"/>
                              <m:ctrlPr>
                                <a:rPr lang="zh-CN" altLang="en-US" i="1">
                                  <a:latin typeface="Cambria Math" panose="02040503050406030204" pitchFamily="18" charset="0"/>
                                </a:rPr>
                              </m:ctrlPr>
                            </m:naryPr>
                            <m:sub>
                              <m:sSub>
                                <m:sSubPr>
                                  <m:ctrlPr>
                                    <a:rPr lang="zh-CN" altLang="en-US" i="1">
                                      <a:solidFill>
                                        <a:srgbClr val="836967"/>
                                      </a:solidFill>
                                      <a:latin typeface="Cambria Math" panose="02040503050406030204" pitchFamily="18" charset="0"/>
                                    </a:rPr>
                                  </m:ctrlPr>
                                </m:sSubPr>
                                <m:e>
                                  <m:r>
                                    <m:rPr>
                                      <m:sty m:val="p"/>
                                    </m:rPr>
                                    <a:rPr lang="zh-CN" altLang="en-US" i="0">
                                      <a:latin typeface="Cambria Math" panose="02040503050406030204" pitchFamily="18" charset="0"/>
                                    </a:rPr>
                                    <m:t>AW</m:t>
                                  </m:r>
                                </m:e>
                                <m:sub>
                                  <m:r>
                                    <a:rPr lang="zh-CN" altLang="en-US" i="1">
                                      <a:latin typeface="Cambria Math" panose="02040503050406030204" pitchFamily="18" charset="0"/>
                                    </a:rPr>
                                    <m:t>𝑖</m:t>
                                  </m:r>
                                </m:sub>
                              </m:sSub>
                            </m:sub>
                            <m:sup/>
                            <m:e>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 −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𝑖</m:t>
                                      </m:r>
                                    </m:sub>
                                  </m:sSub>
                                </m:e>
                              </m:d>
                              <m:r>
                                <a:rPr lang="en-US" altLang="zh-CN" b="0" i="1" smtClean="0">
                                  <a:latin typeface="Cambria Math" panose="02040503050406030204" pitchFamily="18" charset="0"/>
                                </a:rPr>
                                <m:t>|</m:t>
                              </m:r>
                              <m:r>
                                <a:rPr lang="zh-CN" altLang="en-US" i="1">
                                  <a:latin typeface="Cambria Math" panose="02040503050406030204" pitchFamily="18" charset="0"/>
                                </a:rPr>
                                <m:t>𝜌</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e>
                              </m:d>
                              <m:r>
                                <a:rPr lang="zh-CN" altLang="en-US" i="1">
                                  <a:latin typeface="Cambria Math" panose="02040503050406030204" pitchFamily="18" charset="0"/>
                                </a:rPr>
                                <m:t>𝑑</m:t>
                              </m:r>
                              <m:r>
                                <a:rPr lang="zh-CN" altLang="en-US" i="1">
                                  <a:latin typeface="Cambria Math" panose="02040503050406030204" pitchFamily="18" charset="0"/>
                                </a:rPr>
                                <m:t>𝜎</m:t>
                              </m:r>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𝑤</m:t>
                                  </m:r>
                                </m:e>
                                <m:sub>
                                  <m:r>
                                    <a:rPr lang="zh-CN" altLang="en-US" i="1">
                                      <a:latin typeface="Cambria Math" panose="02040503050406030204" pitchFamily="18" charset="0"/>
                                    </a:rPr>
                                    <m:t>𝑖</m:t>
                                  </m:r>
                                </m:sub>
                              </m:sSub>
                              <m:d>
                                <m:dPr>
                                  <m:ctrlPr>
                                    <a:rPr lang="zh-CN" altLang="en-US" i="1">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𝑚</m:t>
                                      </m:r>
                                    </m:e>
                                    <m:sub>
                                      <m:r>
                                        <a:rPr lang="zh-CN" altLang="en-US" i="1">
                                          <a:latin typeface="Cambria Math" panose="02040503050406030204" pitchFamily="18" charset="0"/>
                                        </a:rPr>
                                        <m:t>𝑖</m:t>
                                      </m:r>
                                    </m:sub>
                                  </m:sSub>
                                  <m:r>
                                    <a:rPr lang="zh-CN" altLang="en-US" i="0">
                                      <a:latin typeface="Cambria Math" panose="02040503050406030204" pitchFamily="18" charset="0"/>
                                    </a:rPr>
                                    <m:t>− </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𝑀</m:t>
                                      </m:r>
                                    </m:e>
                                    <m:sub>
                                      <m:r>
                                        <a:rPr lang="zh-CN" altLang="en-US" i="1">
                                          <a:latin typeface="Cambria Math" panose="02040503050406030204" pitchFamily="18" charset="0"/>
                                        </a:rPr>
                                        <m:t>𝑖</m:t>
                                      </m:r>
                                    </m:sub>
                                  </m:sSub>
                                </m:e>
                              </m:d>
                            </m:e>
                          </m:nary>
                        </m:e>
                      </m:nary>
                    </m:oMath>
                  </m:oMathPara>
                </a14:m>
                <a:endParaRPr lang="zh-CN" altLang="en-US" dirty="0"/>
              </a:p>
            </p:txBody>
          </p:sp>
        </mc:Choice>
        <mc:Fallback xmlns="">
          <p:sp>
            <p:nvSpPr>
              <p:cNvPr id="17" name="文本框 16">
                <a:extLst>
                  <a:ext uri="{FF2B5EF4-FFF2-40B4-BE49-F238E27FC236}">
                    <a16:creationId xmlns:a16="http://schemas.microsoft.com/office/drawing/2014/main" id="{11764E54-DD6E-49DF-90CC-75E93E49BD36}"/>
                  </a:ext>
                </a:extLst>
              </p:cNvPr>
              <p:cNvSpPr txBox="1">
                <a:spLocks noRot="1" noChangeAspect="1" noMove="1" noResize="1" noEditPoints="1" noAdjustHandles="1" noChangeArrowheads="1" noChangeShapeType="1" noTextEdit="1"/>
              </p:cNvSpPr>
              <p:nvPr/>
            </p:nvSpPr>
            <p:spPr>
              <a:xfrm>
                <a:off x="6097572" y="4776554"/>
                <a:ext cx="6094428" cy="912622"/>
              </a:xfrm>
              <a:prstGeom prst="rect">
                <a:avLst/>
              </a:prstGeom>
              <a:blipFill>
                <a:blip r:embed="rId10"/>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53A5BB7A-0FD4-41EA-BE37-916CFD91B70E}"/>
              </a:ext>
            </a:extLst>
          </p:cNvPr>
          <p:cNvSpPr txBox="1"/>
          <p:nvPr/>
        </p:nvSpPr>
        <p:spPr>
          <a:xfrm>
            <a:off x="1332478" y="3329684"/>
            <a:ext cx="1581345" cy="338554"/>
          </a:xfrm>
          <a:prstGeom prst="rect">
            <a:avLst/>
          </a:prstGeom>
          <a:noFill/>
        </p:spPr>
        <p:txBody>
          <a:bodyPr wrap="square">
            <a:spAutoFit/>
          </a:bodyPr>
          <a:lstStyle/>
          <a:p>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a</a:t>
            </a:r>
            <a:r>
              <a:rPr lang="zh-CN" altLang="zh-CN" sz="1600" b="1" kern="100" dirty="0">
                <a:effectLst/>
                <a:ea typeface="宋体" panose="02010600030101010101" pitchFamily="2" charset="-122"/>
                <a:cs typeface="Times New Roman" panose="02020603050405020304" pitchFamily="18" charset="0"/>
              </a:rPr>
              <a:t>）初始化</a:t>
            </a:r>
            <a:endParaRPr lang="zh-CN" altLang="en-US" sz="1600" b="1" dirty="0"/>
          </a:p>
        </p:txBody>
      </p:sp>
      <p:sp>
        <p:nvSpPr>
          <p:cNvPr id="20" name="文本框 19">
            <a:extLst>
              <a:ext uri="{FF2B5EF4-FFF2-40B4-BE49-F238E27FC236}">
                <a16:creationId xmlns:a16="http://schemas.microsoft.com/office/drawing/2014/main" id="{83A4C6C3-92D7-430C-8EEE-69C5CC85C96A}"/>
              </a:ext>
            </a:extLst>
          </p:cNvPr>
          <p:cNvSpPr txBox="1"/>
          <p:nvPr/>
        </p:nvSpPr>
        <p:spPr>
          <a:xfrm>
            <a:off x="3509599" y="3361643"/>
            <a:ext cx="1763394" cy="338554"/>
          </a:xfrm>
          <a:prstGeom prst="rect">
            <a:avLst/>
          </a:prstGeom>
          <a:noFill/>
        </p:spPr>
        <p:txBody>
          <a:bodyPr wrap="square">
            <a:spAutoFit/>
          </a:bodyPr>
          <a:lstStyle/>
          <a:p>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b</a:t>
            </a:r>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1</a:t>
            </a:r>
            <a:r>
              <a:rPr lang="zh-CN" altLang="en-US" sz="1600" b="1" kern="100" dirty="0">
                <a:effectLst/>
                <a:ea typeface="宋体" panose="02010600030101010101" pitchFamily="2" charset="-122"/>
                <a:cs typeface="Times New Roman" panose="02020603050405020304" pitchFamily="18" charset="0"/>
              </a:rPr>
              <a:t>次迭代</a:t>
            </a:r>
            <a:endParaRPr lang="zh-CN" altLang="en-US" sz="1600" b="1" dirty="0"/>
          </a:p>
        </p:txBody>
      </p:sp>
      <p:sp>
        <p:nvSpPr>
          <p:cNvPr id="21" name="文本框 20">
            <a:extLst>
              <a:ext uri="{FF2B5EF4-FFF2-40B4-BE49-F238E27FC236}">
                <a16:creationId xmlns:a16="http://schemas.microsoft.com/office/drawing/2014/main" id="{ADB1CBD0-A9EE-4EED-84A0-1A722349AD17}"/>
              </a:ext>
            </a:extLst>
          </p:cNvPr>
          <p:cNvSpPr txBox="1"/>
          <p:nvPr/>
        </p:nvSpPr>
        <p:spPr>
          <a:xfrm>
            <a:off x="1332478" y="5790119"/>
            <a:ext cx="1581345" cy="338554"/>
          </a:xfrm>
          <a:prstGeom prst="rect">
            <a:avLst/>
          </a:prstGeom>
          <a:noFill/>
        </p:spPr>
        <p:txBody>
          <a:bodyPr wrap="square">
            <a:spAutoFit/>
          </a:bodyPr>
          <a:lstStyle/>
          <a:p>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c</a:t>
            </a:r>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5</a:t>
            </a:r>
            <a:r>
              <a:rPr lang="zh-CN" altLang="en-US" sz="1600" b="1" kern="100" dirty="0">
                <a:effectLst/>
                <a:ea typeface="宋体" panose="02010600030101010101" pitchFamily="2" charset="-122"/>
                <a:cs typeface="Times New Roman" panose="02020603050405020304" pitchFamily="18" charset="0"/>
              </a:rPr>
              <a:t>次迭代</a:t>
            </a:r>
            <a:endParaRPr lang="zh-CN" altLang="en-US" sz="1600" b="1" dirty="0"/>
          </a:p>
        </p:txBody>
      </p:sp>
      <p:sp>
        <p:nvSpPr>
          <p:cNvPr id="22" name="文本框 21">
            <a:extLst>
              <a:ext uri="{FF2B5EF4-FFF2-40B4-BE49-F238E27FC236}">
                <a16:creationId xmlns:a16="http://schemas.microsoft.com/office/drawing/2014/main" id="{1E69048D-96FB-4719-98C8-B6FD714C531B}"/>
              </a:ext>
            </a:extLst>
          </p:cNvPr>
          <p:cNvSpPr txBox="1"/>
          <p:nvPr/>
        </p:nvSpPr>
        <p:spPr>
          <a:xfrm>
            <a:off x="3509598" y="5773636"/>
            <a:ext cx="1763395" cy="338554"/>
          </a:xfrm>
          <a:prstGeom prst="rect">
            <a:avLst/>
          </a:prstGeom>
          <a:noFill/>
        </p:spPr>
        <p:txBody>
          <a:bodyPr wrap="square">
            <a:spAutoFit/>
          </a:bodyPr>
          <a:lstStyle/>
          <a:p>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d</a:t>
            </a:r>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20</a:t>
            </a:r>
            <a:r>
              <a:rPr lang="zh-CN" altLang="en-US" sz="1600" b="1" kern="100" dirty="0">
                <a:effectLst/>
                <a:ea typeface="宋体" panose="02010600030101010101" pitchFamily="2" charset="-122"/>
                <a:cs typeface="Times New Roman" panose="02020603050405020304" pitchFamily="18" charset="0"/>
              </a:rPr>
              <a:t>次迭代</a:t>
            </a:r>
            <a:endParaRPr lang="zh-CN" altLang="en-US" sz="1600" b="1" dirty="0"/>
          </a:p>
        </p:txBody>
      </p:sp>
    </p:spTree>
    <p:extLst>
      <p:ext uri="{BB962C8B-B14F-4D97-AF65-F5344CB8AC3E}">
        <p14:creationId xmlns:p14="http://schemas.microsoft.com/office/powerpoint/2010/main" val="367113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37972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实验结果</a:t>
            </a:r>
            <a:r>
              <a:rPr lang="zh-CN" altLang="en-US" b="1" dirty="0">
                <a:solidFill>
                  <a:schemeClr val="accent1">
                    <a:lumMod val="75000"/>
                  </a:schemeClr>
                </a:solidFill>
                <a:latin typeface="Calibri" panose="020F0502020204030204" pitchFamily="34" charset="0"/>
                <a:cs typeface="Calibri" panose="020F0502020204030204" pitchFamily="34" charset="0"/>
              </a:rPr>
              <a:t>（质心</a:t>
            </a:r>
            <a:r>
              <a:rPr lang="en-US" altLang="zh-CN" b="1" dirty="0">
                <a:solidFill>
                  <a:schemeClr val="accent1">
                    <a:lumMod val="75000"/>
                  </a:schemeClr>
                </a:solidFill>
                <a:latin typeface="Calibri" panose="020F0502020204030204" pitchFamily="34" charset="0"/>
                <a:cs typeface="Calibri" panose="020F0502020204030204" pitchFamily="34" charset="0"/>
              </a:rPr>
              <a:t>Apollonius</a:t>
            </a:r>
            <a:r>
              <a:rPr lang="zh-CN" altLang="en-US" b="1" dirty="0">
                <a:solidFill>
                  <a:schemeClr val="accent1">
                    <a:lumMod val="75000"/>
                  </a:schemeClr>
                </a:solidFill>
                <a:latin typeface="Calibri" panose="020F0502020204030204" pitchFamily="34" charset="0"/>
                <a:cs typeface="Calibri" panose="020F0502020204030204" pitchFamily="34" charset="0"/>
              </a:rPr>
              <a:t>图）</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36</a:t>
            </a:fld>
            <a:endParaRPr lang="zh-CN" altLang="en-US"/>
          </a:p>
        </p:txBody>
      </p:sp>
      <p:pic>
        <p:nvPicPr>
          <p:cNvPr id="9" name="图片 8">
            <a:extLst>
              <a:ext uri="{FF2B5EF4-FFF2-40B4-BE49-F238E27FC236}">
                <a16:creationId xmlns:a16="http://schemas.microsoft.com/office/drawing/2014/main" id="{424D639C-8FE4-423A-84FB-E8D954C35E1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332479" y="1549475"/>
            <a:ext cx="1763395" cy="1763395"/>
          </a:xfrm>
          <a:prstGeom prst="rect">
            <a:avLst/>
          </a:prstGeom>
          <a:noFill/>
          <a:ln>
            <a:noFill/>
          </a:ln>
        </p:spPr>
      </p:pic>
      <p:pic>
        <p:nvPicPr>
          <p:cNvPr id="10" name="图片 9">
            <a:extLst>
              <a:ext uri="{FF2B5EF4-FFF2-40B4-BE49-F238E27FC236}">
                <a16:creationId xmlns:a16="http://schemas.microsoft.com/office/drawing/2014/main" id="{99F869A1-32D1-4C83-B8C8-F3724303600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509599" y="1598248"/>
            <a:ext cx="1763395" cy="1763395"/>
          </a:xfrm>
          <a:prstGeom prst="rect">
            <a:avLst/>
          </a:prstGeom>
          <a:noFill/>
          <a:ln>
            <a:noFill/>
          </a:ln>
        </p:spPr>
      </p:pic>
      <p:pic>
        <p:nvPicPr>
          <p:cNvPr id="11" name="图片 10">
            <a:extLst>
              <a:ext uri="{FF2B5EF4-FFF2-40B4-BE49-F238E27FC236}">
                <a16:creationId xmlns:a16="http://schemas.microsoft.com/office/drawing/2014/main" id="{79BA1A31-9217-4C11-9095-EA8146446D3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332479" y="3854463"/>
            <a:ext cx="1763395" cy="1763395"/>
          </a:xfrm>
          <a:prstGeom prst="rect">
            <a:avLst/>
          </a:prstGeom>
          <a:noFill/>
          <a:ln>
            <a:noFill/>
          </a:ln>
        </p:spPr>
      </p:pic>
      <p:pic>
        <p:nvPicPr>
          <p:cNvPr id="12" name="图片 11">
            <a:extLst>
              <a:ext uri="{FF2B5EF4-FFF2-40B4-BE49-F238E27FC236}">
                <a16:creationId xmlns:a16="http://schemas.microsoft.com/office/drawing/2014/main" id="{922CCCE3-502A-4F78-984C-0D22CF4C448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704150" y="3925781"/>
            <a:ext cx="1763395" cy="1763395"/>
          </a:xfrm>
          <a:prstGeom prst="rect">
            <a:avLst/>
          </a:prstGeom>
          <a:noFill/>
          <a:ln>
            <a:noFill/>
          </a:ln>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091CFFC-18D4-4846-BC59-3B7FEDC147F6}"/>
                  </a:ext>
                </a:extLst>
              </p:cNvPr>
              <p:cNvSpPr txBox="1"/>
              <p:nvPr/>
            </p:nvSpPr>
            <p:spPr>
              <a:xfrm>
                <a:off x="5686720" y="1708594"/>
                <a:ext cx="6094428" cy="4083618"/>
              </a:xfrm>
              <a:prstGeom prst="rect">
                <a:avLst/>
              </a:prstGeom>
              <a:noFill/>
            </p:spPr>
            <p:txBody>
              <a:bodyPr wrap="square">
                <a:spAutoFit/>
              </a:bodyPr>
              <a:lstStyle/>
              <a:p>
                <a:pPr marL="152400" marR="152400" algn="l">
                  <a:lnSpc>
                    <a:spcPct val="150000"/>
                  </a:lnSpc>
                </a:pPr>
                <a:r>
                  <a:rPr lang="zh-CN" altLang="zh-CN" sz="1800" kern="100" dirty="0">
                    <a:effectLst/>
                    <a:latin typeface="Times New Roman" panose="02020603050405020304" pitchFamily="18" charset="0"/>
                    <a:ea typeface="宋体" panose="02010600030101010101" pitchFamily="2" charset="-122"/>
                  </a:rPr>
                  <a:t>初始化</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𝑀</m:t>
                            </m:r>
                          </m:e>
                          <m:sub>
                            <m:r>
                              <a:rPr lang="en-US" altLang="zh-CN" sz="1800" i="1" kern="100">
                                <a:effectLst/>
                                <a:latin typeface="Cambria Math" panose="02040503050406030204" pitchFamily="18" charset="0"/>
                                <a:ea typeface="宋体" panose="02010600030101010101" pitchFamily="2" charset="-122"/>
                              </a:rPr>
                              <m:t>𝑖</m:t>
                            </m:r>
                          </m:sub>
                        </m:sSub>
                      </m:e>
                    </m:d>
                    <m:r>
                      <a:rPr lang="zh-CN"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=1,2,3,…,</m:t>
                    </m:r>
                    <m:r>
                      <a:rPr lang="en-US" altLang="zh-CN" sz="1800" i="1" kern="100">
                        <a:effectLst/>
                        <a:latin typeface="Cambria Math" panose="02040503050406030204" pitchFamily="18" charset="0"/>
                        <a:ea typeface="宋体" panose="02010600030101010101" pitchFamily="2" charset="-122"/>
                      </a:rPr>
                      <m:t>𝑛</m:t>
                    </m:r>
                  </m:oMath>
                </a14:m>
                <a:r>
                  <a:rPr lang="zh-CN" altLang="zh-CN" sz="1800" kern="100" dirty="0">
                    <a:effectLst/>
                    <a:latin typeface="Times New Roman" panose="02020603050405020304" pitchFamily="18" charset="0"/>
                    <a:ea typeface="宋体" panose="02010600030101010101" pitchFamily="2" charset="-122"/>
                  </a:rPr>
                  <a:t>。（由用户指定初始化）；</a:t>
                </a:r>
                <a:endParaRPr lang="zh-CN" altLang="zh-CN" sz="2400" kern="100" dirty="0">
                  <a:effectLst/>
                  <a:latin typeface="Times New Roman" panose="02020603050405020304" pitchFamily="18" charset="0"/>
                  <a:ea typeface="宋体" panose="02010600030101010101" pitchFamily="2" charset="-122"/>
                </a:endParaRPr>
              </a:p>
              <a:p>
                <a:pPr marL="152400" marR="152400" indent="133350" algn="l">
                  <a:lnSpc>
                    <a:spcPct val="150000"/>
                  </a:lnSpc>
                </a:pPr>
                <a:r>
                  <a:rPr lang="en-US" altLang="zh-CN" sz="1800" kern="100" dirty="0">
                    <a:effectLst/>
                    <a:latin typeface="宋体" panose="02010600030101010101" pitchFamily="2" charset="-122"/>
                    <a:ea typeface="宋体" panose="02010600030101010101" pitchFamily="2" charset="-122"/>
                  </a:rPr>
                  <a:t>While </a:t>
                </a:r>
                <a:r>
                  <a:rPr lang="zh-CN" altLang="zh-CN" sz="1800" kern="100" dirty="0">
                    <a:effectLst/>
                    <a:latin typeface="Times New Roman" panose="02020603050405020304" pitchFamily="18" charset="0"/>
                    <a:ea typeface="宋体" panose="02010600030101010101" pitchFamily="2" charset="-122"/>
                  </a:rPr>
                  <a:t>梯度模长大于给定的误差时</a:t>
                </a:r>
                <a:r>
                  <a:rPr lang="en-US" altLang="zh-CN" sz="1800" kern="100" dirty="0">
                    <a:effectLst/>
                    <a:latin typeface="Times New Roman" panose="02020603050405020304" pitchFamily="18" charset="0"/>
                    <a:ea typeface="宋体" panose="02010600030101010101" pitchFamily="2" charset="-122"/>
                  </a:rPr>
                  <a:t> do</a:t>
                </a:r>
                <a:endParaRPr lang="zh-CN" altLang="zh-CN" sz="2400" kern="100" dirty="0">
                  <a:effectLst/>
                  <a:latin typeface="Times New Roman" panose="02020603050405020304" pitchFamily="18" charset="0"/>
                  <a:ea typeface="宋体" panose="02010600030101010101" pitchFamily="2" charset="-122"/>
                </a:endParaRPr>
              </a:p>
              <a:p>
                <a:pPr marL="152400" marR="152400" indent="133350" algn="l">
                  <a:lnSpc>
                    <a:spcPct val="150000"/>
                  </a:lnSpc>
                </a:pPr>
                <a:r>
                  <a:rPr lang="en-US" altLang="zh-CN" sz="1800" kern="100" dirty="0">
                    <a:effectLst/>
                    <a:latin typeface="宋体" panose="02010600030101010101" pitchFamily="2" charset="-122"/>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计算</a:t>
                </a:r>
                <a:r>
                  <a:rPr lang="en-US" altLang="zh-CN" sz="1800" kern="100" dirty="0">
                    <a:effectLst/>
                    <a:latin typeface="Times New Roman" panose="02020603050405020304" pitchFamily="18" charset="0"/>
                    <a:ea typeface="宋体" panose="02010600030101010101" pitchFamily="2" charset="-122"/>
                  </a:rPr>
                  <a:t>Apollonius</a:t>
                </a:r>
                <a:r>
                  <a:rPr lang="zh-CN" altLang="zh-CN" sz="1800" kern="100" dirty="0">
                    <a:effectLst/>
                    <a:latin typeface="Times New Roman" panose="02020603050405020304" pitchFamily="18" charset="0"/>
                    <a:ea typeface="宋体" panose="02010600030101010101" pitchFamily="2" charset="-122"/>
                  </a:rPr>
                  <a:t>图。</a:t>
                </a:r>
                <a:r>
                  <a:rPr lang="en-US" altLang="zh-CN" sz="1800" kern="100" dirty="0">
                    <a:effectLst/>
                    <a:latin typeface="Times New Roman" panose="02020603050405020304" pitchFamily="18" charset="0"/>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动作</a:t>
                </a:r>
                <a:r>
                  <a:rPr lang="en-US" altLang="zh-CN" sz="1800" kern="100" dirty="0">
                    <a:effectLst/>
                    <a:latin typeface="Times New Roman" panose="02020603050405020304" pitchFamily="18" charset="0"/>
                    <a:ea typeface="宋体" panose="02010600030101010101" pitchFamily="2" charset="-122"/>
                  </a:rPr>
                  <a:t>1</a:t>
                </a:r>
                <a:endParaRPr lang="zh-CN" altLang="zh-CN" sz="2400" kern="100" dirty="0">
                  <a:effectLst/>
                  <a:latin typeface="Times New Roman" panose="02020603050405020304" pitchFamily="18" charset="0"/>
                  <a:ea typeface="宋体" panose="02010600030101010101" pitchFamily="2" charset="-122"/>
                </a:endParaRPr>
              </a:p>
              <a:p>
                <a:pPr marL="152400" marR="152400" indent="133350" algn="l">
                  <a:lnSpc>
                    <a:spcPct val="150000"/>
                  </a:lnSpc>
                </a:pPr>
                <a:r>
                  <a:rPr lang="en-US" altLang="zh-CN" sz="1800" kern="100" dirty="0">
                    <a:effectLst/>
                    <a:latin typeface="宋体" panose="02010600030101010101" pitchFamily="2" charset="-122"/>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计算伪质心：</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rPr>
                        </m:ctrlPr>
                      </m:sSubSupPr>
                      <m:e>
                        <m:r>
                          <a:rPr lang="en-US" altLang="zh-CN" sz="1800" i="1" kern="100">
                            <a:effectLst/>
                            <a:latin typeface="Cambria Math" panose="02040503050406030204" pitchFamily="18" charset="0"/>
                            <a:ea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rPr>
                          <m:t>𝑖</m:t>
                        </m:r>
                      </m:sub>
                      <m:sup>
                        <m:r>
                          <a:rPr lang="en-US" altLang="zh-CN" sz="1800" i="1" kern="100">
                            <a:effectLst/>
                            <a:latin typeface="Cambria Math" panose="02040503050406030204" pitchFamily="18" charset="0"/>
                            <a:ea typeface="宋体" panose="02010600030101010101" pitchFamily="2" charset="-122"/>
                          </a:rPr>
                          <m:t>∗</m:t>
                        </m:r>
                      </m:sup>
                    </m:sSubSup>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𝑎𝑟𝑔𝑚𝑖𝑛</m:t>
                        </m:r>
                      </m:e>
                      <m:sub>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rPr>
                              <m:t>𝑖</m:t>
                            </m:r>
                          </m:sub>
                        </m:sSub>
                      </m:sub>
                    </m:sSub>
                    <m:nary>
                      <m:naryPr>
                        <m:limLoc m:val="undOvr"/>
                        <m:supHide m:val="on"/>
                        <m:ctrlPr>
                          <a:rPr lang="zh-CN" altLang="zh-CN" sz="1800" i="1" kern="100">
                            <a:effectLst/>
                            <a:latin typeface="Cambria Math" panose="02040503050406030204" pitchFamily="18" charset="0"/>
                            <a:ea typeface="Cambria Math" panose="02040503050406030204" pitchFamily="18" charset="0"/>
                          </a:rPr>
                        </m:ctrlPr>
                      </m:naryPr>
                      <m:sub>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AW</m:t>
                            </m:r>
                          </m:e>
                          <m:sub>
                            <m:r>
                              <a:rPr lang="en-US" altLang="zh-CN" sz="1800" i="1" kern="100">
                                <a:effectLst/>
                                <a:latin typeface="Cambria Math" panose="02040503050406030204" pitchFamily="18" charset="0"/>
                                <a:ea typeface="宋体" panose="02010600030101010101" pitchFamily="2" charset="-122"/>
                              </a:rPr>
                              <m:t>𝑖</m:t>
                            </m:r>
                          </m:sub>
                        </m:sSub>
                      </m:sub>
                      <m:sup/>
                      <m:e>
                        <m:d>
                          <m:dPr>
                            <m:begChr m:val="|"/>
                            <m:endChr m:val="|"/>
                            <m:ctrlPr>
                              <a:rPr lang="zh-CN" altLang="zh-CN" sz="1800" i="1" kern="100">
                                <a:effectLst/>
                                <a:latin typeface="Cambria Math" panose="02040503050406030204" pitchFamily="18" charset="0"/>
                                <a:ea typeface="Cambria Math" panose="02040503050406030204" pitchFamily="18" charset="0"/>
                              </a:rPr>
                            </m:ctrlPr>
                          </m:dPr>
                          <m:e>
                            <m:d>
                              <m:dPr>
                                <m:begChr m:val="|"/>
                                <m:endChr m:val="|"/>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𝑥</m:t>
                                </m:r>
                                <m:r>
                                  <a:rPr lang="en-US" altLang="zh-CN" sz="1800" i="1" kern="100">
                                    <a:effectLst/>
                                    <a:latin typeface="Cambria Math" panose="02040503050406030204" pitchFamily="18" charset="0"/>
                                    <a:ea typeface="宋体" panose="02010600030101010101" pitchFamily="2" charset="-122"/>
                                  </a:rPr>
                                  <m:t> − </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rPr>
                                      <m:t>𝑖</m:t>
                                    </m:r>
                                  </m:sub>
                                </m:sSub>
                              </m:e>
                            </m:d>
                          </m:e>
                        </m:d>
                        <m:r>
                          <a:rPr lang="en-US" altLang="zh-CN" sz="1800" i="1" kern="100">
                            <a:effectLst/>
                            <a:latin typeface="Cambria Math" panose="02040503050406030204" pitchFamily="18" charset="0"/>
                            <a:ea typeface="宋体" panose="02010600030101010101" pitchFamily="2" charset="-122"/>
                          </a:rPr>
                          <m:t>𝑑</m:t>
                        </m:r>
                        <m:r>
                          <a:rPr lang="en-US" altLang="zh-CN" sz="1800" i="1" kern="100">
                            <a:effectLst/>
                            <a:latin typeface="Cambria Math" panose="02040503050406030204" pitchFamily="18" charset="0"/>
                            <a:ea typeface="宋体" panose="02010600030101010101" pitchFamily="2" charset="-122"/>
                          </a:rPr>
                          <m:t>𝜎</m:t>
                        </m:r>
                      </m:e>
                    </m:nary>
                  </m:oMath>
                </a14:m>
                <a:r>
                  <a:rPr lang="en-US" altLang="zh-CN" sz="1800" kern="100" dirty="0">
                    <a:effectLst/>
                    <a:latin typeface="宋体" panose="02010600030101010101" pitchFamily="2" charset="-122"/>
                    <a:ea typeface="宋体" panose="02010600030101010101" pitchFamily="2" charset="-122"/>
                  </a:rPr>
                  <a:t>;</a:t>
                </a:r>
                <a:endParaRPr lang="zh-CN" altLang="zh-CN" sz="2400" kern="100" dirty="0">
                  <a:effectLst/>
                  <a:latin typeface="Times New Roman" panose="02020603050405020304" pitchFamily="18" charset="0"/>
                  <a:ea typeface="宋体" panose="02010600030101010101" pitchFamily="2" charset="-122"/>
                </a:endParaRPr>
              </a:p>
              <a:p>
                <a:pPr marL="152400" marR="152400" indent="133350" algn="l">
                  <a:lnSpc>
                    <a:spcPct val="150000"/>
                  </a:lnSpc>
                </a:pPr>
                <a:r>
                  <a:rPr lang="en-US" altLang="zh-CN" sz="1800" kern="100" dirty="0">
                    <a:effectLst/>
                    <a:latin typeface="宋体" panose="02010600030101010101" pitchFamily="2" charset="-122"/>
                    <a:ea typeface="宋体" panose="02010600030101010101" pitchFamily="2" charset="-122"/>
                  </a:rPr>
                  <a:t>  </a:t>
                </a:r>
                <a:r>
                  <a:rPr lang="zh-CN" altLang="zh-CN" sz="1800" kern="100" dirty="0">
                    <a:effectLst/>
                    <a:latin typeface="Times New Roman" panose="02020603050405020304" pitchFamily="18" charset="0"/>
                    <a:ea typeface="宋体" panose="02010600030101010101" pitchFamily="2" charset="-122"/>
                  </a:rPr>
                  <a:t>将种子点</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rPr>
                          <m:t>𝑖</m:t>
                        </m:r>
                      </m:sub>
                    </m:sSub>
                  </m:oMath>
                </a14:m>
                <a:r>
                  <a:rPr lang="zh-CN" altLang="zh-CN" sz="1800" kern="100" dirty="0">
                    <a:effectLst/>
                    <a:latin typeface="Times New Roman" panose="02020603050405020304" pitchFamily="18" charset="0"/>
                    <a:ea typeface="宋体" panose="02010600030101010101" pitchFamily="2" charset="-122"/>
                  </a:rPr>
                  <a:t>移动到伪质心</a:t>
                </a:r>
                <a14:m>
                  <m:oMath xmlns:m="http://schemas.openxmlformats.org/officeDocument/2006/math">
                    <m:sSubSup>
                      <m:sSubSupPr>
                        <m:ctrlPr>
                          <a:rPr lang="zh-CN" altLang="zh-CN" sz="1800" i="1" kern="100">
                            <a:effectLst/>
                            <a:latin typeface="Cambria Math" panose="02040503050406030204" pitchFamily="18" charset="0"/>
                            <a:ea typeface="Cambria Math" panose="02040503050406030204" pitchFamily="18" charset="0"/>
                          </a:rPr>
                        </m:ctrlPr>
                      </m:sSubSupPr>
                      <m:e>
                        <m:r>
                          <a:rPr lang="en-US" altLang="zh-CN" sz="1800" i="1" kern="100">
                            <a:effectLst/>
                            <a:latin typeface="Cambria Math" panose="02040503050406030204" pitchFamily="18" charset="0"/>
                            <a:ea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rPr>
                          <m:t>𝑖</m:t>
                        </m:r>
                      </m:sub>
                      <m:sup>
                        <m:r>
                          <a:rPr lang="en-US" altLang="zh-CN" sz="1800" i="1" kern="100">
                            <a:effectLst/>
                            <a:latin typeface="Cambria Math" panose="02040503050406030204" pitchFamily="18" charset="0"/>
                            <a:ea typeface="宋体" panose="02010600030101010101" pitchFamily="2" charset="-122"/>
                          </a:rPr>
                          <m:t>∗</m:t>
                        </m:r>
                      </m:sup>
                    </m:sSubSup>
                  </m:oMath>
                </a14:m>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动作</a:t>
                </a:r>
                <a:r>
                  <a:rPr lang="en-US" altLang="zh-CN" sz="1800" kern="100" dirty="0">
                    <a:effectLst/>
                    <a:latin typeface="Times New Roman" panose="02020603050405020304" pitchFamily="18" charset="0"/>
                    <a:ea typeface="宋体" panose="02010600030101010101" pitchFamily="2" charset="-122"/>
                  </a:rPr>
                  <a:t>2</a:t>
                </a:r>
                <a:endParaRPr lang="zh-CN" altLang="zh-CN" sz="2400" kern="100" dirty="0">
                  <a:effectLst/>
                  <a:latin typeface="Times New Roman" panose="02020603050405020304" pitchFamily="18" charset="0"/>
                  <a:ea typeface="宋体" panose="02010600030101010101" pitchFamily="2" charset="-122"/>
                </a:endParaRPr>
              </a:p>
              <a:p>
                <a:pPr marL="152400" marR="152400" indent="400050" algn="l">
                  <a:lnSpc>
                    <a:spcPct val="150000"/>
                  </a:lnSpc>
                </a:pPr>
                <a:r>
                  <a:rPr lang="zh-CN" altLang="zh-CN" sz="1800" kern="100" dirty="0">
                    <a:effectLst/>
                    <a:latin typeface="Times New Roman" panose="02020603050405020304" pitchFamily="18" charset="0"/>
                    <a:ea typeface="宋体" panose="02010600030101010101" pitchFamily="2" charset="-122"/>
                  </a:rPr>
                  <a:t>计算</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𝑚</m:t>
                        </m:r>
                      </m:e>
                      <m:sub>
                        <m:r>
                          <a:rPr lang="en-US" altLang="zh-CN" sz="1800" i="1" kern="100">
                            <a:effectLst/>
                            <a:latin typeface="Cambria Math" panose="02040503050406030204" pitchFamily="18" charset="0"/>
                            <a:ea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rPr>
                      <m:t>= </m:t>
                    </m:r>
                    <m:nary>
                      <m:naryPr>
                        <m:limLoc m:val="subSup"/>
                        <m:supHide m:val="on"/>
                        <m:ctrlPr>
                          <a:rPr lang="zh-CN" altLang="zh-CN" sz="1800" i="1" kern="100">
                            <a:effectLst/>
                            <a:latin typeface="Cambria Math" panose="02040503050406030204" pitchFamily="18" charset="0"/>
                            <a:ea typeface="Cambria Math" panose="02040503050406030204" pitchFamily="18" charset="0"/>
                          </a:rPr>
                        </m:ctrlPr>
                      </m:naryPr>
                      <m:sub>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AW</m:t>
                            </m:r>
                          </m:e>
                          <m:sub>
                            <m:r>
                              <a:rPr lang="en-US" altLang="zh-CN" sz="1800" i="1" kern="100">
                                <a:effectLst/>
                                <a:latin typeface="Cambria Math" panose="02040503050406030204" pitchFamily="18" charset="0"/>
                                <a:ea typeface="宋体" panose="02010600030101010101" pitchFamily="2" charset="-122"/>
                              </a:rPr>
                              <m:t>𝑖</m:t>
                            </m:r>
                          </m:sub>
                        </m:sSub>
                      </m:sub>
                      <m:sup/>
                      <m:e>
                        <m:r>
                          <a:rPr lang="en-US" altLang="zh-CN" sz="1800" i="1" kern="100">
                            <a:effectLst/>
                            <a:latin typeface="Cambria Math" panose="02040503050406030204" pitchFamily="18" charset="0"/>
                            <a:ea typeface="宋体" panose="02010600030101010101" pitchFamily="2" charset="-122"/>
                          </a:rPr>
                          <m:t>𝑑</m:t>
                        </m:r>
                        <m:r>
                          <a:rPr lang="en-US" altLang="zh-CN" sz="1800" i="1" kern="100">
                            <a:effectLst/>
                            <a:latin typeface="Cambria Math" panose="02040503050406030204" pitchFamily="18" charset="0"/>
                            <a:ea typeface="宋体" panose="02010600030101010101" pitchFamily="2" charset="-122"/>
                          </a:rPr>
                          <m:t>𝜎</m:t>
                        </m:r>
                      </m:e>
                    </m:nary>
                  </m:oMath>
                </a14:m>
                <a:r>
                  <a:rPr lang="zh-CN" altLang="zh-CN" sz="1800" kern="100" dirty="0">
                    <a:effectLst/>
                    <a:latin typeface="Times New Roman" panose="02020603050405020304" pitchFamily="18" charset="0"/>
                    <a:ea typeface="宋体" panose="02010600030101010101" pitchFamily="2" charset="-122"/>
                  </a:rPr>
                  <a:t>；</a:t>
                </a:r>
                <a:endParaRPr lang="zh-CN" altLang="zh-CN" sz="2400" kern="100" dirty="0">
                  <a:effectLst/>
                  <a:latin typeface="Times New Roman" panose="02020603050405020304" pitchFamily="18" charset="0"/>
                  <a:ea typeface="宋体" panose="02010600030101010101" pitchFamily="2" charset="-122"/>
                </a:endParaRPr>
              </a:p>
              <a:p>
                <a:pPr marL="152400" marR="152400" indent="400050" algn="l">
                  <a:lnSpc>
                    <a:spcPct val="150000"/>
                  </a:lnSpc>
                </a:pPr>
                <a:r>
                  <a:rPr lang="zh-CN" altLang="zh-CN" sz="1800" kern="100" dirty="0">
                    <a:effectLst/>
                    <a:latin typeface="Times New Roman" panose="02020603050405020304" pitchFamily="18" charset="0"/>
                    <a:ea typeface="宋体" panose="02010600030101010101" pitchFamily="2" charset="-122"/>
                  </a:rPr>
                  <a:t>计算梯度</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m:t>
                        </m:r>
                      </m:e>
                      <m:sub>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W</m:t>
                            </m:r>
                          </m:e>
                          <m:sub>
                            <m:r>
                              <a:rPr lang="en-US" altLang="zh-CN" sz="1800" i="1" kern="100">
                                <a:effectLst/>
                                <a:latin typeface="Cambria Math" panose="02040503050406030204" pitchFamily="18" charset="0"/>
                                <a:ea typeface="宋体" panose="02010600030101010101" pitchFamily="2" charset="-122"/>
                              </a:rPr>
                              <m:t>𝑖</m:t>
                            </m:r>
                          </m:sub>
                        </m:sSub>
                      </m:sub>
                    </m:sSub>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𝐸</m:t>
                        </m:r>
                      </m:e>
                      <m:sub>
                        <m:r>
                          <a:rPr lang="en-US" altLang="zh-CN" sz="1800" i="1" kern="100">
                            <a:effectLst/>
                            <a:latin typeface="Cambria Math" panose="02040503050406030204" pitchFamily="18" charset="0"/>
                            <a:ea typeface="宋体" panose="02010600030101010101" pitchFamily="2" charset="-122"/>
                          </a:rPr>
                          <m:t>3</m:t>
                        </m:r>
                      </m:sub>
                    </m:sSub>
                    <m:r>
                      <a:rPr lang="en-US" altLang="zh-CN" sz="1800" i="1" kern="100">
                        <a:effectLst/>
                        <a:latin typeface="Cambria Math" panose="02040503050406030204" pitchFamily="18" charset="0"/>
                        <a:ea typeface="宋体" panose="02010600030101010101" pitchFamily="2" charset="-122"/>
                      </a:rPr>
                      <m:t>= </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𝑀</m:t>
                        </m:r>
                      </m:e>
                      <m:sub>
                        <m:r>
                          <a:rPr lang="en-US" altLang="zh-CN" sz="1800" i="1" kern="100">
                            <a:effectLst/>
                            <a:latin typeface="Cambria Math" panose="02040503050406030204" pitchFamily="18" charset="0"/>
                            <a:ea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rPr>
                      <m:t>− </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𝑚</m:t>
                        </m:r>
                      </m:e>
                      <m:sub>
                        <m:r>
                          <a:rPr lang="en-US" altLang="zh-CN" sz="1800" i="1" kern="100">
                            <a:effectLst/>
                            <a:latin typeface="Cambria Math" panose="02040503050406030204" pitchFamily="18" charset="0"/>
                            <a:ea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rPr>
                      <m:t> </m:t>
                    </m:r>
                  </m:oMath>
                </a14:m>
                <a:r>
                  <a:rPr lang="en-US" altLang="zh-CN" sz="1800" kern="100" dirty="0">
                    <a:effectLst/>
                    <a:latin typeface="宋体" panose="02010600030101010101" pitchFamily="2" charset="-122"/>
                    <a:ea typeface="宋体" panose="02010600030101010101" pitchFamily="2" charset="-122"/>
                  </a:rPr>
                  <a:t>;</a:t>
                </a:r>
                <a:endParaRPr lang="zh-CN" altLang="zh-CN" sz="2400" kern="100" dirty="0">
                  <a:effectLst/>
                  <a:latin typeface="Times New Roman" panose="02020603050405020304" pitchFamily="18" charset="0"/>
                  <a:ea typeface="宋体" panose="02010600030101010101" pitchFamily="2" charset="-122"/>
                </a:endParaRPr>
              </a:p>
              <a:p>
                <a:pPr marL="152400" marR="152400" indent="400050" algn="l">
                  <a:lnSpc>
                    <a:spcPct val="150000"/>
                  </a:lnSpc>
                </a:pPr>
                <a:r>
                  <a:rPr lang="zh-CN" altLang="zh-CN" sz="1800" kern="100" dirty="0">
                    <a:effectLst/>
                    <a:latin typeface="Times New Roman" panose="02020603050405020304" pitchFamily="18" charset="0"/>
                    <a:ea typeface="宋体" panose="02010600030101010101" pitchFamily="2" charset="-122"/>
                  </a:rPr>
                  <a:t>通过梯度下降法更新</a:t>
                </a:r>
                <a14:m>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𝑊</m:t>
                            </m:r>
                          </m:e>
                          <m:sub>
                            <m:r>
                              <a:rPr lang="en-US" altLang="zh-CN" sz="1800" i="1" kern="100">
                                <a:effectLst/>
                                <a:latin typeface="Cambria Math" panose="02040503050406030204" pitchFamily="18" charset="0"/>
                                <a:ea typeface="宋体" panose="02010600030101010101" pitchFamily="2" charset="-122"/>
                              </a:rPr>
                              <m:t>𝑖</m:t>
                            </m:r>
                          </m:sub>
                        </m:sSub>
                      </m:e>
                    </m:d>
                    <m:r>
                      <a:rPr lang="zh-CN"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=1,2,3,…,</m:t>
                    </m:r>
                    <m:r>
                      <a:rPr lang="en-US" altLang="zh-CN" sz="1800" i="1" kern="100">
                        <a:effectLst/>
                        <a:latin typeface="Cambria Math" panose="02040503050406030204" pitchFamily="18" charset="0"/>
                        <a:ea typeface="宋体" panose="02010600030101010101" pitchFamily="2" charset="-122"/>
                      </a:rPr>
                      <m:t>𝑛</m:t>
                    </m:r>
                  </m:oMath>
                </a14:m>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动作</a:t>
                </a:r>
                <a:r>
                  <a:rPr lang="en-US" altLang="zh-CN" sz="1800" kern="100" dirty="0">
                    <a:effectLst/>
                    <a:latin typeface="Times New Roman" panose="02020603050405020304" pitchFamily="18" charset="0"/>
                    <a:ea typeface="宋体" panose="02010600030101010101" pitchFamily="2" charset="-122"/>
                  </a:rPr>
                  <a:t>3</a:t>
                </a:r>
                <a:endParaRPr lang="zh-CN" altLang="zh-CN" sz="2400" kern="100" dirty="0">
                  <a:effectLst/>
                  <a:latin typeface="Times New Roman" panose="02020603050405020304" pitchFamily="18" charset="0"/>
                  <a:ea typeface="宋体" panose="02010600030101010101" pitchFamily="2" charset="-122"/>
                </a:endParaRPr>
              </a:p>
              <a:p>
                <a:pPr marL="152400" marR="152400" indent="133350" algn="l">
                  <a:lnSpc>
                    <a:spcPct val="150000"/>
                  </a:lnSpc>
                </a:pPr>
                <a:r>
                  <a:rPr lang="en-US" altLang="zh-CN" sz="1800" kern="100" dirty="0">
                    <a:effectLst/>
                    <a:latin typeface="宋体" panose="02010600030101010101" pitchFamily="2" charset="-122"/>
                    <a:ea typeface="宋体" panose="02010600030101010101" pitchFamily="2" charset="-122"/>
                  </a:rPr>
                  <a:t>End while</a:t>
                </a:r>
                <a:endParaRPr lang="zh-CN" altLang="zh-CN" sz="2400" kern="100" dirty="0">
                  <a:effectLst/>
                  <a:latin typeface="Times New Roman" panose="02020603050405020304" pitchFamily="18" charset="0"/>
                  <a:ea typeface="宋体" panose="02010600030101010101" pitchFamily="2" charset="-122"/>
                </a:endParaRPr>
              </a:p>
            </p:txBody>
          </p:sp>
        </mc:Choice>
        <mc:Fallback xmlns="">
          <p:sp>
            <p:nvSpPr>
              <p:cNvPr id="13" name="文本框 12">
                <a:extLst>
                  <a:ext uri="{FF2B5EF4-FFF2-40B4-BE49-F238E27FC236}">
                    <a16:creationId xmlns:a16="http://schemas.microsoft.com/office/drawing/2014/main" id="{E091CFFC-18D4-4846-BC59-3B7FEDC147F6}"/>
                  </a:ext>
                </a:extLst>
              </p:cNvPr>
              <p:cNvSpPr txBox="1">
                <a:spLocks noRot="1" noChangeAspect="1" noMove="1" noResize="1" noEditPoints="1" noAdjustHandles="1" noChangeArrowheads="1" noChangeShapeType="1" noTextEdit="1"/>
              </p:cNvSpPr>
              <p:nvPr/>
            </p:nvSpPr>
            <p:spPr>
              <a:xfrm>
                <a:off x="5686720" y="1708594"/>
                <a:ext cx="6094428" cy="4083618"/>
              </a:xfrm>
              <a:prstGeom prst="rect">
                <a:avLst/>
              </a:prstGeom>
              <a:blipFill>
                <a:blip r:embed="rId8"/>
                <a:stretch>
                  <a:fillRect b="-104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F1E4AC68-223D-4053-9ABE-EFFC653B8988}"/>
              </a:ext>
            </a:extLst>
          </p:cNvPr>
          <p:cNvSpPr txBox="1"/>
          <p:nvPr/>
        </p:nvSpPr>
        <p:spPr>
          <a:xfrm>
            <a:off x="1332478" y="3329684"/>
            <a:ext cx="1581345" cy="338554"/>
          </a:xfrm>
          <a:prstGeom prst="rect">
            <a:avLst/>
          </a:prstGeom>
          <a:noFill/>
        </p:spPr>
        <p:txBody>
          <a:bodyPr wrap="square">
            <a:spAutoFit/>
          </a:bodyPr>
          <a:lstStyle/>
          <a:p>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a</a:t>
            </a:r>
            <a:r>
              <a:rPr lang="zh-CN" altLang="zh-CN" sz="1600" b="1" kern="100" dirty="0">
                <a:effectLst/>
                <a:ea typeface="宋体" panose="02010600030101010101" pitchFamily="2" charset="-122"/>
                <a:cs typeface="Times New Roman" panose="02020603050405020304" pitchFamily="18" charset="0"/>
              </a:rPr>
              <a:t>）初始化</a:t>
            </a:r>
            <a:endParaRPr lang="zh-CN" altLang="en-US" sz="1600" b="1" dirty="0"/>
          </a:p>
        </p:txBody>
      </p:sp>
      <p:sp>
        <p:nvSpPr>
          <p:cNvPr id="15" name="文本框 14">
            <a:extLst>
              <a:ext uri="{FF2B5EF4-FFF2-40B4-BE49-F238E27FC236}">
                <a16:creationId xmlns:a16="http://schemas.microsoft.com/office/drawing/2014/main" id="{C7E65924-F808-43B5-B233-53CBDF5773F1}"/>
              </a:ext>
            </a:extLst>
          </p:cNvPr>
          <p:cNvSpPr txBox="1"/>
          <p:nvPr/>
        </p:nvSpPr>
        <p:spPr>
          <a:xfrm>
            <a:off x="3509599" y="3361643"/>
            <a:ext cx="1763394" cy="338554"/>
          </a:xfrm>
          <a:prstGeom prst="rect">
            <a:avLst/>
          </a:prstGeom>
          <a:noFill/>
        </p:spPr>
        <p:txBody>
          <a:bodyPr wrap="square">
            <a:spAutoFit/>
          </a:bodyPr>
          <a:lstStyle/>
          <a:p>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b</a:t>
            </a:r>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1</a:t>
            </a:r>
            <a:r>
              <a:rPr lang="zh-CN" altLang="en-US" sz="1600" b="1" kern="100" dirty="0">
                <a:effectLst/>
                <a:ea typeface="宋体" panose="02010600030101010101" pitchFamily="2" charset="-122"/>
                <a:cs typeface="Times New Roman" panose="02020603050405020304" pitchFamily="18" charset="0"/>
              </a:rPr>
              <a:t>次迭代</a:t>
            </a:r>
            <a:endParaRPr lang="zh-CN" altLang="en-US" sz="1600" b="1" dirty="0"/>
          </a:p>
        </p:txBody>
      </p:sp>
      <p:sp>
        <p:nvSpPr>
          <p:cNvPr id="16" name="文本框 15">
            <a:extLst>
              <a:ext uri="{FF2B5EF4-FFF2-40B4-BE49-F238E27FC236}">
                <a16:creationId xmlns:a16="http://schemas.microsoft.com/office/drawing/2014/main" id="{25B4D8D4-8DAA-431F-B8CE-B23F217E5641}"/>
              </a:ext>
            </a:extLst>
          </p:cNvPr>
          <p:cNvSpPr txBox="1"/>
          <p:nvPr/>
        </p:nvSpPr>
        <p:spPr>
          <a:xfrm>
            <a:off x="1332478" y="5790119"/>
            <a:ext cx="1581345" cy="338554"/>
          </a:xfrm>
          <a:prstGeom prst="rect">
            <a:avLst/>
          </a:prstGeom>
          <a:noFill/>
        </p:spPr>
        <p:txBody>
          <a:bodyPr wrap="square">
            <a:spAutoFit/>
          </a:bodyPr>
          <a:lstStyle/>
          <a:p>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c</a:t>
            </a:r>
            <a:r>
              <a:rPr lang="zh-CN"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effectLst/>
                <a:latin typeface="Times New Roman" panose="02020603050405020304" pitchFamily="18" charset="0"/>
                <a:ea typeface="宋体" panose="02010600030101010101" pitchFamily="2" charset="-122"/>
                <a:cs typeface="Times New Roman" panose="02020603050405020304" pitchFamily="18" charset="0"/>
              </a:rPr>
              <a:t>5</a:t>
            </a:r>
            <a:r>
              <a:rPr lang="zh-CN" altLang="en-US" sz="1600" b="1" kern="100" dirty="0">
                <a:effectLst/>
                <a:latin typeface="Times New Roman" panose="02020603050405020304" pitchFamily="18" charset="0"/>
                <a:ea typeface="宋体" panose="02010600030101010101" pitchFamily="2" charset="-122"/>
                <a:cs typeface="Times New Roman" panose="02020603050405020304" pitchFamily="18" charset="0"/>
              </a:rPr>
              <a:t>次迭代</a:t>
            </a:r>
            <a:endParaRPr lang="zh-CN" altLang="en-US" sz="16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396CDE60-6FE9-4BA8-9C91-CE00E38CF0FC}"/>
              </a:ext>
            </a:extLst>
          </p:cNvPr>
          <p:cNvSpPr txBox="1"/>
          <p:nvPr/>
        </p:nvSpPr>
        <p:spPr>
          <a:xfrm>
            <a:off x="3509598" y="5773636"/>
            <a:ext cx="1763395" cy="338554"/>
          </a:xfrm>
          <a:prstGeom prst="rect">
            <a:avLst/>
          </a:prstGeom>
          <a:noFill/>
        </p:spPr>
        <p:txBody>
          <a:bodyPr wrap="square">
            <a:spAutoFit/>
          </a:bodyPr>
          <a:lstStyle/>
          <a:p>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d</a:t>
            </a:r>
            <a:r>
              <a:rPr lang="zh-CN" altLang="zh-CN" sz="1600" b="1" kern="100" dirty="0">
                <a:effectLst/>
                <a:ea typeface="宋体" panose="02010600030101010101" pitchFamily="2" charset="-122"/>
                <a:cs typeface="Times New Roman" panose="02020603050405020304" pitchFamily="18" charset="0"/>
              </a:rPr>
              <a:t>）</a:t>
            </a:r>
            <a:r>
              <a:rPr lang="en-US" altLang="zh-CN" sz="1600" b="1" kern="100" dirty="0">
                <a:effectLst/>
                <a:ea typeface="宋体" panose="02010600030101010101" pitchFamily="2" charset="-122"/>
                <a:cs typeface="Times New Roman" panose="02020603050405020304" pitchFamily="18" charset="0"/>
              </a:rPr>
              <a:t>20</a:t>
            </a:r>
            <a:r>
              <a:rPr lang="zh-CN" altLang="en-US" sz="1600" b="1" kern="100" dirty="0">
                <a:effectLst/>
                <a:ea typeface="宋体" panose="02010600030101010101" pitchFamily="2" charset="-122"/>
                <a:cs typeface="Times New Roman" panose="02020603050405020304" pitchFamily="18" charset="0"/>
              </a:rPr>
              <a:t>次迭代</a:t>
            </a:r>
            <a:endParaRPr lang="zh-CN" altLang="en-US" sz="1600" b="1" dirty="0"/>
          </a:p>
        </p:txBody>
      </p:sp>
    </p:spTree>
    <p:extLst>
      <p:ext uri="{BB962C8B-B14F-4D97-AF65-F5344CB8AC3E}">
        <p14:creationId xmlns:p14="http://schemas.microsoft.com/office/powerpoint/2010/main" val="757995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537972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总结与不足</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37</a:t>
            </a:fld>
            <a:endParaRPr lang="zh-CN" altLang="en-US"/>
          </a:p>
        </p:txBody>
      </p:sp>
      <p:sp>
        <p:nvSpPr>
          <p:cNvPr id="10" name="文本框 9">
            <a:extLst>
              <a:ext uri="{FF2B5EF4-FFF2-40B4-BE49-F238E27FC236}">
                <a16:creationId xmlns:a16="http://schemas.microsoft.com/office/drawing/2014/main" id="{CE833851-0F59-4EF1-BB31-AA5608E6B442}"/>
              </a:ext>
            </a:extLst>
          </p:cNvPr>
          <p:cNvSpPr txBox="1"/>
          <p:nvPr/>
        </p:nvSpPr>
        <p:spPr>
          <a:xfrm>
            <a:off x="502598" y="1338941"/>
            <a:ext cx="10262496" cy="2805896"/>
          </a:xfrm>
          <a:prstGeom prst="rect">
            <a:avLst/>
          </a:prstGeom>
          <a:noFill/>
        </p:spPr>
        <p:txBody>
          <a:bodyPr wrap="square">
            <a:spAutoFit/>
          </a:bodyPr>
          <a:lstStyle/>
          <a:p>
            <a:pPr algn="just">
              <a:lnSpc>
                <a:spcPct val="20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2800" b="1" kern="100" dirty="0">
                <a:effectLst/>
                <a:latin typeface="Times New Roman" panose="02020603050405020304" pitchFamily="18" charset="0"/>
                <a:ea typeface="宋体" panose="02010600030101010101" pitchFamily="2" charset="-122"/>
                <a:cs typeface="Times New Roman" panose="02020603050405020304" pitchFamily="18" charset="0"/>
              </a:rPr>
              <a:t>工作总结：</a:t>
            </a:r>
            <a:endPar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Ø"/>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）对三维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Apollonius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图的拓扑和几何特征进行系统分析，并讨论退化案例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）提出一种用于计算三维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Apollonius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图的快速算法。关键思想是将一个初始的正方体包围盒自适应地细分为一组足够小的正方体包围盒，这样每个包围盒最多包含一个三维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Apollonius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顶点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Wingdings" panose="05000000000000000000" pitchFamily="2" charset="2"/>
              <a:buChar char="Ø"/>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）使用高质量的细分的三角形网格表示三维</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Apollonius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图。</a:t>
            </a:r>
          </a:p>
        </p:txBody>
      </p:sp>
      <p:sp>
        <p:nvSpPr>
          <p:cNvPr id="9" name="文本框 8">
            <a:extLst>
              <a:ext uri="{FF2B5EF4-FFF2-40B4-BE49-F238E27FC236}">
                <a16:creationId xmlns:a16="http://schemas.microsoft.com/office/drawing/2014/main" id="{204307BB-365B-4DC4-BC68-757ED4F321DE}"/>
              </a:ext>
            </a:extLst>
          </p:cNvPr>
          <p:cNvSpPr txBox="1"/>
          <p:nvPr/>
        </p:nvSpPr>
        <p:spPr>
          <a:xfrm>
            <a:off x="626041" y="4382373"/>
            <a:ext cx="10939917" cy="2339102"/>
          </a:xfrm>
          <a:prstGeom prst="rect">
            <a:avLst/>
          </a:prstGeom>
          <a:noFill/>
        </p:spPr>
        <p:txBody>
          <a:bodyPr wrap="square" rtlCol="0">
            <a:spAutoFit/>
          </a:bodyPr>
          <a:lstStyle/>
          <a:p>
            <a:r>
              <a:rPr lang="zh-CN" altLang="en-US" sz="2800" b="1" dirty="0">
                <a:latin typeface="宋体" panose="02010600030101010101" pitchFamily="2" charset="-122"/>
                <a:ea typeface="宋体" panose="02010600030101010101" pitchFamily="2" charset="-122"/>
              </a:rPr>
              <a:t>不足：</a:t>
            </a:r>
            <a:endParaRPr lang="en-US" altLang="zh-CN" sz="2800" b="1" dirty="0">
              <a:latin typeface="宋体" panose="02010600030101010101" pitchFamily="2" charset="-122"/>
              <a:ea typeface="宋体" panose="02010600030101010101" pitchFamily="2" charset="-122"/>
            </a:endParaRPr>
          </a:p>
          <a:p>
            <a:pPr marL="285750" indent="-285750">
              <a:lnSpc>
                <a:spcPct val="200000"/>
              </a:lnSpc>
              <a:buFont typeface="Wingdings" panose="05000000000000000000" pitchFamily="2" charset="2"/>
              <a:buChar char="Ø"/>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算法无法实现动态的更新</a:t>
            </a:r>
            <a:r>
              <a:rPr lang="zh-CN" altLang="en-US" kern="100" dirty="0">
                <a:latin typeface="宋体" panose="02010600030101010101" pitchFamily="2" charset="-122"/>
                <a:ea typeface="宋体" panose="02010600030101010101" pitchFamily="2" charset="-122"/>
                <a:cs typeface="Times New Roman" panose="02020603050405020304" pitchFamily="18" charset="0"/>
              </a:rPr>
              <a:t>。</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200000"/>
              </a:lnSpc>
              <a:buFont typeface="Wingdings" panose="05000000000000000000" pitchFamily="2" charset="2"/>
              <a:buChar char="Ø"/>
            </a:pP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en-US" sz="1800" kern="100" dirty="0">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宋体" panose="02010600030101010101" pitchFamily="2" charset="-122"/>
                <a:ea typeface="宋体" panose="02010600030101010101" pitchFamily="2" charset="-122"/>
                <a:cs typeface="Times New Roman" panose="02020603050405020304" pitchFamily="18" charset="0"/>
              </a:rPr>
              <a:t>本文的工作中并没有给出足够的实际应用。</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endParaRPr lang="en-US" altLang="zh-CN" sz="2800" b="1" kern="1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772690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30584-26BA-4433-BBEC-428194751CE9}"/>
              </a:ext>
            </a:extLst>
          </p:cNvPr>
          <p:cNvSpPr>
            <a:spLocks noGrp="1"/>
          </p:cNvSpPr>
          <p:nvPr>
            <p:ph type="ctrTitle"/>
          </p:nvPr>
        </p:nvSpPr>
        <p:spPr>
          <a:xfrm>
            <a:off x="2307997" y="4311277"/>
            <a:ext cx="8066201" cy="703734"/>
          </a:xfrm>
        </p:spPr>
        <p:txBody>
          <a:bodyPr>
            <a:noAutofit/>
          </a:bodyPr>
          <a:lstStyle/>
          <a:p>
            <a:pPr algn="ctr"/>
            <a:r>
              <a:rPr lang="zh-CN" altLang="en-US" sz="2400" b="1" dirty="0">
                <a:latin typeface="宋体" panose="02010600030101010101" pitchFamily="2" charset="-122"/>
                <a:ea typeface="宋体" panose="02010600030101010101" pitchFamily="2" charset="-122"/>
              </a:rPr>
              <a:t>三维</a:t>
            </a:r>
            <a:r>
              <a:rPr lang="en-US" altLang="zh-CN" sz="2400" b="1" dirty="0">
                <a:latin typeface="宋体" panose="02010600030101010101" pitchFamily="2" charset="-122"/>
                <a:ea typeface="宋体" panose="02010600030101010101" pitchFamily="2" charset="-122"/>
              </a:rPr>
              <a:t>Apollonius</a:t>
            </a:r>
            <a:r>
              <a:rPr lang="zh-CN" altLang="en-US" sz="2400" b="1" dirty="0">
                <a:latin typeface="宋体" panose="02010600030101010101" pitchFamily="2" charset="-122"/>
                <a:ea typeface="宋体" panose="02010600030101010101" pitchFamily="2" charset="-122"/>
              </a:rPr>
              <a:t>图的快速计算</a:t>
            </a:r>
            <a:br>
              <a:rPr lang="en-US" altLang="zh-CN" sz="2400" b="1" dirty="0">
                <a:latin typeface="宋体" panose="02010600030101010101" pitchFamily="2" charset="-122"/>
                <a:ea typeface="宋体" panose="02010600030101010101" pitchFamily="2" charset="-122"/>
              </a:rPr>
            </a:br>
            <a:r>
              <a:rPr lang="en-US" altLang="zh-CN" sz="1400" b="1" kern="100" dirty="0">
                <a:effectLst/>
                <a:latin typeface="宋体" panose="02010600030101010101" pitchFamily="2" charset="-122"/>
                <a:ea typeface="宋体" panose="02010600030101010101" pitchFamily="2" charset="-122"/>
              </a:rPr>
              <a:t>Robust Computation of 3D Apollonius Diagrams</a:t>
            </a:r>
            <a:endParaRPr lang="zh-CN" altLang="en-US" sz="2400" b="1" dirty="0">
              <a:latin typeface="宋体" panose="02010600030101010101" pitchFamily="2" charset="-122"/>
              <a:ea typeface="宋体" panose="02010600030101010101" pitchFamily="2" charset="-122"/>
            </a:endParaRPr>
          </a:p>
        </p:txBody>
      </p:sp>
      <p:sp>
        <p:nvSpPr>
          <p:cNvPr id="3" name="副标题 2">
            <a:extLst>
              <a:ext uri="{FF2B5EF4-FFF2-40B4-BE49-F238E27FC236}">
                <a16:creationId xmlns:a16="http://schemas.microsoft.com/office/drawing/2014/main" id="{40F75A0A-5BE8-4FCC-B123-D03F99ABF156}"/>
              </a:ext>
            </a:extLst>
          </p:cNvPr>
          <p:cNvSpPr>
            <a:spLocks noGrp="1"/>
          </p:cNvSpPr>
          <p:nvPr>
            <p:ph type="subTitle" idx="1"/>
          </p:nvPr>
        </p:nvSpPr>
        <p:spPr>
          <a:xfrm>
            <a:off x="8415049" y="5470857"/>
            <a:ext cx="2677158" cy="970063"/>
          </a:xfrm>
        </p:spPr>
        <p:txBody>
          <a:bodyPr>
            <a:normAutofit/>
          </a:bodyPr>
          <a:lstStyle/>
          <a:p>
            <a:pPr algn="r"/>
            <a:r>
              <a:rPr lang="zh-CN" altLang="en-US" sz="2000" b="1" dirty="0">
                <a:latin typeface="宋体" panose="02010600030101010101" pitchFamily="2" charset="-122"/>
                <a:ea typeface="宋体" panose="02010600030101010101" pitchFamily="2" charset="-122"/>
              </a:rPr>
              <a:t>指导教师：辛士庆</a:t>
            </a:r>
            <a:endParaRPr lang="en-US" altLang="zh-CN" sz="2000" b="1" dirty="0">
              <a:latin typeface="宋体" panose="02010600030101010101" pitchFamily="2" charset="-122"/>
              <a:ea typeface="宋体" panose="02010600030101010101" pitchFamily="2" charset="-122"/>
            </a:endParaRPr>
          </a:p>
          <a:p>
            <a:pPr algn="r"/>
            <a:r>
              <a:rPr lang="zh-CN" altLang="en-US" sz="2000" b="1" dirty="0">
                <a:latin typeface="宋体" panose="02010600030101010101" pitchFamily="2" charset="-122"/>
                <a:ea typeface="宋体" panose="02010600030101010101" pitchFamily="2" charset="-122"/>
              </a:rPr>
              <a:t>答辩人：王培辉</a:t>
            </a:r>
            <a:r>
              <a:rPr lang="en-US" altLang="zh-CN" sz="2000" b="1" dirty="0">
                <a:latin typeface="宋体" panose="02010600030101010101" pitchFamily="2" charset="-122"/>
                <a:ea typeface="宋体" panose="02010600030101010101" pitchFamily="2" charset="-122"/>
              </a:rPr>
              <a:t>               </a:t>
            </a:r>
          </a:p>
        </p:txBody>
      </p:sp>
      <p:pic>
        <p:nvPicPr>
          <p:cNvPr id="4" name="Picture 2" descr="http://5b0988e595225.cdn.sohucs.com/images/20180622/b79ce3ad11164b17856fe5262b157534.jpeg">
            <a:extLst>
              <a:ext uri="{FF2B5EF4-FFF2-40B4-BE49-F238E27FC236}">
                <a16:creationId xmlns:a16="http://schemas.microsoft.com/office/drawing/2014/main" id="{11E60B11-0F54-4FBF-8F59-E725435E1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6694" y="76274"/>
            <a:ext cx="4638099" cy="2065671"/>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a:extLst>
              <a:ext uri="{FF2B5EF4-FFF2-40B4-BE49-F238E27FC236}">
                <a16:creationId xmlns:a16="http://schemas.microsoft.com/office/drawing/2014/main" id="{F6658533-F3C6-4DCC-A8B6-0F90AF2FA88B}"/>
              </a:ext>
            </a:extLst>
          </p:cNvPr>
          <p:cNvSpPr txBox="1">
            <a:spLocks/>
          </p:cNvSpPr>
          <p:nvPr/>
        </p:nvSpPr>
        <p:spPr>
          <a:xfrm>
            <a:off x="1627695" y="1997621"/>
            <a:ext cx="9144000" cy="211233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陈述完毕  敬请指正</a:t>
            </a:r>
            <a:br>
              <a:rPr lang="en-US" altLang="zh-C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br>
            <a:r>
              <a:rPr lang="zh-CN" altLang="en-US"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谢谢</a:t>
            </a:r>
          </a:p>
        </p:txBody>
      </p:sp>
    </p:spTree>
    <p:extLst>
      <p:ext uri="{BB962C8B-B14F-4D97-AF65-F5344CB8AC3E}">
        <p14:creationId xmlns:p14="http://schemas.microsoft.com/office/powerpoint/2010/main" val="4143328204"/>
      </p:ext>
    </p:extLst>
  </p:cSld>
  <p:clrMapOvr>
    <a:masterClrMapping/>
  </p:clrMapOvr>
  <mc:AlternateContent xmlns:mc="http://schemas.openxmlformats.org/markup-compatibility/2006" xmlns:p14="http://schemas.microsoft.com/office/powerpoint/2010/main">
    <mc:Choice Requires="p14">
      <p:transition spd="slow" p14:dur="2000" advTm="1719"/>
    </mc:Choice>
    <mc:Fallback xmlns="">
      <p:transition spd="slow" advTm="171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7" y="306865"/>
            <a:ext cx="7274515"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理论意义与应用价值</a:t>
            </a:r>
            <a:r>
              <a:rPr lang="zh-CN" altLang="en-US" b="1" dirty="0">
                <a:solidFill>
                  <a:schemeClr val="accent1">
                    <a:lumMod val="75000"/>
                  </a:schemeClr>
                </a:solidFill>
                <a:latin typeface="Calibri" panose="020F0502020204030204" pitchFamily="34" charset="0"/>
                <a:cs typeface="Calibri" panose="020F0502020204030204" pitchFamily="34" charset="0"/>
              </a:rPr>
              <a:t>（蛋白质分子分析）</a:t>
            </a:r>
            <a:endParaRPr lang="en-US" altLang="zh-CN"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4</a:t>
            </a:fld>
            <a:endParaRPr lang="zh-CN" altLang="en-US"/>
          </a:p>
        </p:txBody>
      </p:sp>
      <p:pic>
        <p:nvPicPr>
          <p:cNvPr id="14" name="Picture 2" descr="韩国19日新增20例新型冠状病毒感染病例">
            <a:extLst>
              <a:ext uri="{FF2B5EF4-FFF2-40B4-BE49-F238E27FC236}">
                <a16:creationId xmlns:a16="http://schemas.microsoft.com/office/drawing/2014/main" id="{7F3FE4DC-859E-4E4E-8860-352814FD7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80" y="1350012"/>
            <a:ext cx="3962745" cy="22290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本次新冠状病毒感染肺炎疫情是否可作为不履行合同的免责事由？">
            <a:extLst>
              <a:ext uri="{FF2B5EF4-FFF2-40B4-BE49-F238E27FC236}">
                <a16:creationId xmlns:a16="http://schemas.microsoft.com/office/drawing/2014/main" id="{73067D39-4736-4E8E-AAAF-70556D77F7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4416" y="3792045"/>
            <a:ext cx="4636935" cy="23184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北京、深圳出现新型冠状病毒感染的肺炎病例_手机新浪网">
            <a:extLst>
              <a:ext uri="{FF2B5EF4-FFF2-40B4-BE49-F238E27FC236}">
                <a16:creationId xmlns:a16="http://schemas.microsoft.com/office/drawing/2014/main" id="{C54712FC-C865-4CDF-A914-0270908D8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6008" y="1352496"/>
            <a:ext cx="3962746" cy="2226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08437"/>
      </p:ext>
    </p:extLst>
  </p:cSld>
  <p:clrMapOvr>
    <a:masterClrMapping/>
  </p:clrMapOvr>
  <mc:AlternateContent xmlns:mc="http://schemas.openxmlformats.org/markup-compatibility/2006" xmlns:p14="http://schemas.microsoft.com/office/powerpoint/2010/main">
    <mc:Choice Requires="p14">
      <p:transition spd="slow" p14:dur="2000" advTm="28967"/>
    </mc:Choice>
    <mc:Fallback xmlns="">
      <p:transition spd="slow" advTm="2896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8650829"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理论意义与应用价值</a:t>
            </a:r>
            <a:r>
              <a:rPr lang="zh-CN" altLang="en-US" b="1" dirty="0">
                <a:solidFill>
                  <a:schemeClr val="accent1">
                    <a:lumMod val="75000"/>
                  </a:schemeClr>
                </a:solidFill>
                <a:latin typeface="Calibri" panose="020F0502020204030204" pitchFamily="34" charset="0"/>
                <a:cs typeface="Calibri" panose="020F0502020204030204" pitchFamily="34" charset="0"/>
              </a:rPr>
              <a:t>（蛋白质分子分析）</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5</a:t>
            </a:fld>
            <a:endParaRPr lang="zh-CN" altLang="en-US"/>
          </a:p>
        </p:txBody>
      </p:sp>
      <p:pic>
        <p:nvPicPr>
          <p:cNvPr id="9" name="Picture 2" descr="韩国19日新增20例新型冠状病毒感染病例">
            <a:extLst>
              <a:ext uri="{FF2B5EF4-FFF2-40B4-BE49-F238E27FC236}">
                <a16:creationId xmlns:a16="http://schemas.microsoft.com/office/drawing/2014/main" id="{5A67CD0E-F59B-4502-AD05-F99A3AD19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2507" y="1180840"/>
            <a:ext cx="3846986" cy="21639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nnovative DNA recovery techniques could help victims catch rapists in Kenya">
            <a:extLst>
              <a:ext uri="{FF2B5EF4-FFF2-40B4-BE49-F238E27FC236}">
                <a16:creationId xmlns:a16="http://schemas.microsoft.com/office/drawing/2014/main" id="{2C9A94DA-D407-434E-9B5B-B0CD0FD5A3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567" y="3406051"/>
            <a:ext cx="3319644" cy="22119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蛋白质分子图(第1页) - 一起扣扣网">
            <a:extLst>
              <a:ext uri="{FF2B5EF4-FFF2-40B4-BE49-F238E27FC236}">
                <a16:creationId xmlns:a16="http://schemas.microsoft.com/office/drawing/2014/main" id="{63D49FCC-B60C-4622-AB7E-742F5CB798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5788" y="3403338"/>
            <a:ext cx="3083689" cy="230979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4F36A8FB-2E26-4C40-A6F8-463BAABC07DF}"/>
              </a:ext>
            </a:extLst>
          </p:cNvPr>
          <p:cNvSpPr txBox="1"/>
          <p:nvPr/>
        </p:nvSpPr>
        <p:spPr>
          <a:xfrm>
            <a:off x="2357677" y="5893633"/>
            <a:ext cx="2877424" cy="338554"/>
          </a:xfrm>
          <a:prstGeom prst="rect">
            <a:avLst/>
          </a:prstGeom>
          <a:noFill/>
        </p:spPr>
        <p:txBody>
          <a:bodyPr wrap="square" rtlCol="0">
            <a:spAutoFit/>
          </a:bodyPr>
          <a:lstStyle/>
          <a:p>
            <a:pPr algn="ctr"/>
            <a:r>
              <a:rPr lang="en-US" altLang="zh-CN" sz="1600" b="1" dirty="0">
                <a:latin typeface="Times New Roman" panose="02020603050405020304" pitchFamily="18" charset="0"/>
                <a:cs typeface="Times New Roman" panose="02020603050405020304" pitchFamily="18" charset="0"/>
              </a:rPr>
              <a:t>DNA(RNA)</a:t>
            </a:r>
            <a:endParaRPr lang="zh-CN" altLang="en-US" sz="1600" b="1"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7DEDB3B3-6CA2-4D46-8F53-8567046C1156}"/>
              </a:ext>
            </a:extLst>
          </p:cNvPr>
          <p:cNvSpPr txBox="1"/>
          <p:nvPr/>
        </p:nvSpPr>
        <p:spPr>
          <a:xfrm>
            <a:off x="6714688" y="5857806"/>
            <a:ext cx="2877424"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蛋白质</a:t>
            </a:r>
          </a:p>
        </p:txBody>
      </p:sp>
      <p:sp>
        <p:nvSpPr>
          <p:cNvPr id="14" name="十字形 13">
            <a:extLst>
              <a:ext uri="{FF2B5EF4-FFF2-40B4-BE49-F238E27FC236}">
                <a16:creationId xmlns:a16="http://schemas.microsoft.com/office/drawing/2014/main" id="{C6EA4494-927E-45AD-BEE1-56BA0FEFBA10}"/>
              </a:ext>
            </a:extLst>
          </p:cNvPr>
          <p:cNvSpPr/>
          <p:nvPr/>
        </p:nvSpPr>
        <p:spPr>
          <a:xfrm>
            <a:off x="5815287" y="4294946"/>
            <a:ext cx="434109" cy="434109"/>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76598139"/>
      </p:ext>
    </p:extLst>
  </p:cSld>
  <p:clrMapOvr>
    <a:masterClrMapping/>
  </p:clrMapOvr>
  <mc:AlternateContent xmlns:mc="http://schemas.openxmlformats.org/markup-compatibility/2006" xmlns:p14="http://schemas.microsoft.com/office/powerpoint/2010/main">
    <mc:Choice Requires="p14">
      <p:transition spd="slow" p14:dur="2000" advTm="21405"/>
    </mc:Choice>
    <mc:Fallback xmlns="">
      <p:transition spd="slow" advTm="2140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9565229"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理论意义与应用价值</a:t>
            </a:r>
            <a:r>
              <a:rPr lang="zh-CN" altLang="en-US" b="1" dirty="0">
                <a:solidFill>
                  <a:schemeClr val="accent1">
                    <a:lumMod val="75000"/>
                  </a:schemeClr>
                </a:solidFill>
                <a:latin typeface="Calibri" panose="020F0502020204030204" pitchFamily="34" charset="0"/>
                <a:cs typeface="Calibri" panose="020F0502020204030204" pitchFamily="34" charset="0"/>
              </a:rPr>
              <a:t>（蛋白质分子分析）</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6</a:t>
            </a:fld>
            <a:endParaRPr lang="zh-CN" altLang="en-US"/>
          </a:p>
        </p:txBody>
      </p:sp>
      <p:pic>
        <p:nvPicPr>
          <p:cNvPr id="9" name="Picture 2" descr="蛋白质- 维基百科，自由的百科全书">
            <a:extLst>
              <a:ext uri="{FF2B5EF4-FFF2-40B4-BE49-F238E27FC236}">
                <a16:creationId xmlns:a16="http://schemas.microsoft.com/office/drawing/2014/main" id="{A0ABF49F-E090-4D07-90D3-3CB4C81B20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925" y="1849555"/>
            <a:ext cx="3839441" cy="29563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蛋白质分子图(第1页) - 一起扣扣网">
            <a:extLst>
              <a:ext uri="{FF2B5EF4-FFF2-40B4-BE49-F238E27FC236}">
                <a16:creationId xmlns:a16="http://schemas.microsoft.com/office/drawing/2014/main" id="{A82C4288-A780-4246-B5B3-B51F8EB4F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9342" y="1954762"/>
            <a:ext cx="3665990" cy="274595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2AD213E-CE32-4515-8B32-A480100A56AC}"/>
              </a:ext>
            </a:extLst>
          </p:cNvPr>
          <p:cNvSpPr txBox="1"/>
          <p:nvPr/>
        </p:nvSpPr>
        <p:spPr>
          <a:xfrm>
            <a:off x="2499673" y="5030313"/>
            <a:ext cx="1800520"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蛋白质</a:t>
            </a:r>
          </a:p>
        </p:txBody>
      </p:sp>
      <p:sp>
        <p:nvSpPr>
          <p:cNvPr id="12" name="文本框 11">
            <a:extLst>
              <a:ext uri="{FF2B5EF4-FFF2-40B4-BE49-F238E27FC236}">
                <a16:creationId xmlns:a16="http://schemas.microsoft.com/office/drawing/2014/main" id="{AF40701C-89DD-425D-9560-34FDD3A67FA2}"/>
              </a:ext>
            </a:extLst>
          </p:cNvPr>
          <p:cNvSpPr txBox="1"/>
          <p:nvPr/>
        </p:nvSpPr>
        <p:spPr>
          <a:xfrm>
            <a:off x="7748833" y="5013397"/>
            <a:ext cx="1943494"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原子构成</a:t>
            </a:r>
          </a:p>
        </p:txBody>
      </p:sp>
    </p:spTree>
    <p:extLst>
      <p:ext uri="{BB962C8B-B14F-4D97-AF65-F5344CB8AC3E}">
        <p14:creationId xmlns:p14="http://schemas.microsoft.com/office/powerpoint/2010/main" val="1081738306"/>
      </p:ext>
    </p:extLst>
  </p:cSld>
  <p:clrMapOvr>
    <a:masterClrMapping/>
  </p:clrMapOvr>
  <mc:AlternateContent xmlns:mc="http://schemas.openxmlformats.org/markup-compatibility/2006" xmlns:p14="http://schemas.microsoft.com/office/powerpoint/2010/main">
    <mc:Choice Requires="p14">
      <p:transition spd="slow" p14:dur="2000" advTm="7946"/>
    </mc:Choice>
    <mc:Fallback xmlns="">
      <p:transition spd="slow" advTm="794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968777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理论意义与应用价值</a:t>
            </a:r>
            <a:r>
              <a:rPr lang="zh-CN" altLang="en-US" b="1" dirty="0">
                <a:solidFill>
                  <a:schemeClr val="accent1">
                    <a:lumMod val="75000"/>
                  </a:schemeClr>
                </a:solidFill>
                <a:latin typeface="Calibri" panose="020F0502020204030204" pitchFamily="34" charset="0"/>
                <a:cs typeface="Calibri" panose="020F0502020204030204" pitchFamily="34" charset="0"/>
              </a:rPr>
              <a:t>（蛋白质分子分析）</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7</a:t>
            </a:fld>
            <a:endParaRPr lang="zh-CN" altLang="en-US"/>
          </a:p>
        </p:txBody>
      </p:sp>
      <p:sp>
        <p:nvSpPr>
          <p:cNvPr id="2" name="文本框 1">
            <a:extLst>
              <a:ext uri="{FF2B5EF4-FFF2-40B4-BE49-F238E27FC236}">
                <a16:creationId xmlns:a16="http://schemas.microsoft.com/office/drawing/2014/main" id="{9BB720BB-E56A-401D-9FCA-EB324A87A80C}"/>
              </a:ext>
            </a:extLst>
          </p:cNvPr>
          <p:cNvSpPr txBox="1"/>
          <p:nvPr/>
        </p:nvSpPr>
        <p:spPr>
          <a:xfrm>
            <a:off x="2499673" y="5030313"/>
            <a:ext cx="1800520"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蛋白质</a:t>
            </a:r>
          </a:p>
        </p:txBody>
      </p:sp>
      <p:sp>
        <p:nvSpPr>
          <p:cNvPr id="12" name="文本框 11">
            <a:extLst>
              <a:ext uri="{FF2B5EF4-FFF2-40B4-BE49-F238E27FC236}">
                <a16:creationId xmlns:a16="http://schemas.microsoft.com/office/drawing/2014/main" id="{E3E1413C-8607-40AB-821E-BEA943AED4F8}"/>
              </a:ext>
            </a:extLst>
          </p:cNvPr>
          <p:cNvSpPr txBox="1"/>
          <p:nvPr/>
        </p:nvSpPr>
        <p:spPr>
          <a:xfrm>
            <a:off x="7748833" y="5013397"/>
            <a:ext cx="1943494"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3D Voronoi</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图</a:t>
            </a:r>
          </a:p>
        </p:txBody>
      </p:sp>
      <p:pic>
        <p:nvPicPr>
          <p:cNvPr id="3" name="图片 2">
            <a:extLst>
              <a:ext uri="{FF2B5EF4-FFF2-40B4-BE49-F238E27FC236}">
                <a16:creationId xmlns:a16="http://schemas.microsoft.com/office/drawing/2014/main" id="{86830500-A39E-4B14-80D7-6C4F80D165D3}"/>
              </a:ext>
            </a:extLst>
          </p:cNvPr>
          <p:cNvPicPr>
            <a:picLocks noChangeAspect="1"/>
          </p:cNvPicPr>
          <p:nvPr/>
        </p:nvPicPr>
        <p:blipFill>
          <a:blip r:embed="rId4"/>
          <a:stretch>
            <a:fillRect/>
          </a:stretch>
        </p:blipFill>
        <p:spPr>
          <a:xfrm>
            <a:off x="6903389" y="1566142"/>
            <a:ext cx="3198817" cy="3317550"/>
          </a:xfrm>
          <a:prstGeom prst="rect">
            <a:avLst/>
          </a:prstGeom>
        </p:spPr>
      </p:pic>
      <p:pic>
        <p:nvPicPr>
          <p:cNvPr id="13" name="Picture 6" descr="蛋白质分子图(第1页) - 一起扣扣网">
            <a:extLst>
              <a:ext uri="{FF2B5EF4-FFF2-40B4-BE49-F238E27FC236}">
                <a16:creationId xmlns:a16="http://schemas.microsoft.com/office/drawing/2014/main" id="{EB04EFF8-03EC-4FC9-A759-1572D8107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9342" y="1954762"/>
            <a:ext cx="3665990" cy="2745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755738"/>
      </p:ext>
    </p:extLst>
  </p:cSld>
  <p:clrMapOvr>
    <a:masterClrMapping/>
  </p:clrMapOvr>
  <mc:AlternateContent xmlns:mc="http://schemas.openxmlformats.org/markup-compatibility/2006" xmlns:p14="http://schemas.microsoft.com/office/powerpoint/2010/main">
    <mc:Choice Requires="p14">
      <p:transition spd="slow" p14:dur="2000" advTm="27000"/>
    </mc:Choice>
    <mc:Fallback xmlns="">
      <p:transition spd="slow" advTm="27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989516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理论意义与应用价值</a:t>
            </a:r>
            <a:r>
              <a:rPr lang="zh-CN" altLang="en-US" b="1" dirty="0">
                <a:solidFill>
                  <a:schemeClr val="accent1">
                    <a:lumMod val="75000"/>
                  </a:schemeClr>
                </a:solidFill>
                <a:latin typeface="Calibri" panose="020F0502020204030204" pitchFamily="34" charset="0"/>
                <a:cs typeface="Calibri" panose="020F0502020204030204" pitchFamily="34" charset="0"/>
              </a:rPr>
              <a:t>（蛋白质分子分析）</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8</a:t>
            </a:fld>
            <a:endParaRPr lang="zh-CN" altLang="en-US"/>
          </a:p>
        </p:txBody>
      </p:sp>
      <p:pic>
        <p:nvPicPr>
          <p:cNvPr id="9" name="图片 8">
            <a:extLst>
              <a:ext uri="{FF2B5EF4-FFF2-40B4-BE49-F238E27FC236}">
                <a16:creationId xmlns:a16="http://schemas.microsoft.com/office/drawing/2014/main" id="{DE9FA9F5-3129-4D75-A415-C19590F0B756}"/>
              </a:ext>
            </a:extLst>
          </p:cNvPr>
          <p:cNvPicPr>
            <a:picLocks noChangeAspect="1"/>
          </p:cNvPicPr>
          <p:nvPr/>
        </p:nvPicPr>
        <p:blipFill rotWithShape="1">
          <a:blip r:embed="rId4">
            <a:extLst>
              <a:ext uri="{28A0092B-C50C-407E-A947-70E740481C1C}">
                <a14:useLocalDpi xmlns:a14="http://schemas.microsoft.com/office/drawing/2010/main" val="0"/>
              </a:ext>
            </a:extLst>
          </a:blip>
          <a:srcRect l="10995" t="9642" r="10582" b="3855"/>
          <a:stretch/>
        </p:blipFill>
        <p:spPr>
          <a:xfrm>
            <a:off x="1989055" y="1321356"/>
            <a:ext cx="7944354" cy="4905289"/>
          </a:xfrm>
          <a:prstGeom prst="rect">
            <a:avLst/>
          </a:prstGeom>
        </p:spPr>
      </p:pic>
    </p:spTree>
    <p:extLst>
      <p:ext uri="{BB962C8B-B14F-4D97-AF65-F5344CB8AC3E}">
        <p14:creationId xmlns:p14="http://schemas.microsoft.com/office/powerpoint/2010/main" val="2738624518"/>
      </p:ext>
    </p:extLst>
  </p:cSld>
  <p:clrMapOvr>
    <a:masterClrMapping/>
  </p:clrMapOvr>
  <mc:AlternateContent xmlns:mc="http://schemas.openxmlformats.org/markup-compatibility/2006" xmlns:p14="http://schemas.microsoft.com/office/powerpoint/2010/main">
    <mc:Choice Requires="p14">
      <p:transition spd="slow" p14:dur="2000" advTm="26228"/>
    </mc:Choice>
    <mc:Fallback xmlns="">
      <p:transition spd="slow" advTm="2622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8" y="306865"/>
            <a:ext cx="9687777" cy="707886"/>
          </a:xfrm>
          <a:prstGeom prst="rect">
            <a:avLst/>
          </a:prstGeom>
          <a:noFill/>
        </p:spPr>
        <p:txBody>
          <a:bodyPr wrap="square" rtlCol="0">
            <a:spAutoFit/>
          </a:bodyPr>
          <a:lstStyle/>
          <a:p>
            <a:pPr marL="571500" indent="-571500">
              <a:buFont typeface="Wingdings" panose="05000000000000000000" pitchFamily="2" charset="2"/>
              <a:buChar char="u"/>
            </a:pPr>
            <a:r>
              <a:rPr lang="zh-CN" altLang="en-US" sz="4000" b="1" dirty="0">
                <a:solidFill>
                  <a:schemeClr val="accent1">
                    <a:lumMod val="75000"/>
                  </a:schemeClr>
                </a:solidFill>
                <a:latin typeface="Calibri" panose="020F0502020204030204" pitchFamily="34" charset="0"/>
                <a:cs typeface="Calibri" panose="020F0502020204030204" pitchFamily="34" charset="0"/>
              </a:rPr>
              <a:t>理论意义与应用价值</a:t>
            </a:r>
            <a:r>
              <a:rPr lang="zh-CN" altLang="en-US" b="1" dirty="0">
                <a:solidFill>
                  <a:schemeClr val="accent1">
                    <a:lumMod val="75000"/>
                  </a:schemeClr>
                </a:solidFill>
                <a:latin typeface="Calibri" panose="020F0502020204030204" pitchFamily="34" charset="0"/>
                <a:cs typeface="Calibri" panose="020F0502020204030204" pitchFamily="34" charset="0"/>
              </a:rPr>
              <a:t>（蛋白质分子分析）</a:t>
            </a:r>
            <a:endParaRPr lang="en-US" altLang="zh-CN" sz="4000" b="1" dirty="0">
              <a:solidFill>
                <a:schemeClr val="accent1">
                  <a:lumMod val="75000"/>
                </a:schemeClr>
              </a:solidFill>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9</a:t>
            </a:fld>
            <a:endParaRPr lang="zh-CN" altLang="en-US"/>
          </a:p>
        </p:txBody>
      </p:sp>
      <p:pic>
        <p:nvPicPr>
          <p:cNvPr id="9" name="Picture 6" descr="蛋白质分子图(第1页) - 一起扣扣网">
            <a:extLst>
              <a:ext uri="{FF2B5EF4-FFF2-40B4-BE49-F238E27FC236}">
                <a16:creationId xmlns:a16="http://schemas.microsoft.com/office/drawing/2014/main" id="{125DD952-2D31-4E3D-B9EC-574D7D1C6A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916" y="2032484"/>
            <a:ext cx="3665990" cy="2745955"/>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DB823CD6-E232-4F42-931B-C90FF93F8439}"/>
              </a:ext>
            </a:extLst>
          </p:cNvPr>
          <p:cNvPicPr>
            <a:picLocks noChangeAspect="1"/>
          </p:cNvPicPr>
          <p:nvPr/>
        </p:nvPicPr>
        <p:blipFill rotWithShape="1">
          <a:blip r:embed="rId5">
            <a:extLst>
              <a:ext uri="{28A0092B-C50C-407E-A947-70E740481C1C}">
                <a14:useLocalDpi xmlns:a14="http://schemas.microsoft.com/office/drawing/2010/main" val="0"/>
              </a:ext>
            </a:extLst>
          </a:blip>
          <a:srcRect l="13190" t="14950" r="18392" b="14209"/>
          <a:stretch/>
        </p:blipFill>
        <p:spPr>
          <a:xfrm>
            <a:off x="6953887" y="1770412"/>
            <a:ext cx="3132008" cy="3242985"/>
          </a:xfrm>
          <a:prstGeom prst="rect">
            <a:avLst/>
          </a:prstGeom>
        </p:spPr>
      </p:pic>
      <p:sp>
        <p:nvSpPr>
          <p:cNvPr id="2" name="文本框 1">
            <a:extLst>
              <a:ext uri="{FF2B5EF4-FFF2-40B4-BE49-F238E27FC236}">
                <a16:creationId xmlns:a16="http://schemas.microsoft.com/office/drawing/2014/main" id="{9BB720BB-E56A-401D-9FCA-EB324A87A80C}"/>
              </a:ext>
            </a:extLst>
          </p:cNvPr>
          <p:cNvSpPr txBox="1"/>
          <p:nvPr/>
        </p:nvSpPr>
        <p:spPr>
          <a:xfrm>
            <a:off x="2499673" y="5030313"/>
            <a:ext cx="1800520" cy="338554"/>
          </a:xfrm>
          <a:prstGeom prst="rect">
            <a:avLst/>
          </a:prstGeom>
          <a:noFill/>
        </p:spPr>
        <p:txBody>
          <a:bodyPr wrap="square" rtlCol="0">
            <a:spAutoFit/>
          </a:bodyPr>
          <a:lstStyle/>
          <a:p>
            <a:pPr algn="ctr"/>
            <a:r>
              <a:rPr lang="zh-CN" altLang="en-US" sz="1600" b="1" dirty="0">
                <a:latin typeface="宋体" panose="02010600030101010101" pitchFamily="2" charset="-122"/>
                <a:ea typeface="宋体" panose="02010600030101010101" pitchFamily="2" charset="-122"/>
              </a:rPr>
              <a:t>蛋白质</a:t>
            </a:r>
          </a:p>
        </p:txBody>
      </p:sp>
      <p:sp>
        <p:nvSpPr>
          <p:cNvPr id="12" name="文本框 11">
            <a:extLst>
              <a:ext uri="{FF2B5EF4-FFF2-40B4-BE49-F238E27FC236}">
                <a16:creationId xmlns:a16="http://schemas.microsoft.com/office/drawing/2014/main" id="{E3E1413C-8607-40AB-821E-BEA943AED4F8}"/>
              </a:ext>
            </a:extLst>
          </p:cNvPr>
          <p:cNvSpPr txBox="1"/>
          <p:nvPr/>
        </p:nvSpPr>
        <p:spPr>
          <a:xfrm>
            <a:off x="7748833" y="5013397"/>
            <a:ext cx="1943494"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3D Apollonius</a:t>
            </a:r>
            <a:r>
              <a:rPr lang="zh-CN" altLang="en-US" sz="1600" b="1" dirty="0">
                <a:latin typeface="Times New Roman" panose="02020603050405020304" pitchFamily="18" charset="0"/>
                <a:ea typeface="宋体" panose="02010600030101010101" pitchFamily="2" charset="-122"/>
                <a:cs typeface="Times New Roman" panose="02020603050405020304" pitchFamily="18" charset="0"/>
              </a:rPr>
              <a:t>图</a:t>
            </a:r>
          </a:p>
        </p:txBody>
      </p:sp>
    </p:spTree>
    <p:extLst>
      <p:ext uri="{BB962C8B-B14F-4D97-AF65-F5344CB8AC3E}">
        <p14:creationId xmlns:p14="http://schemas.microsoft.com/office/powerpoint/2010/main" val="583568280"/>
      </p:ext>
    </p:extLst>
  </p:cSld>
  <p:clrMapOvr>
    <a:masterClrMapping/>
  </p:clrMapOvr>
  <mc:AlternateContent xmlns:mc="http://schemas.openxmlformats.org/markup-compatibility/2006" xmlns:p14="http://schemas.microsoft.com/office/powerpoint/2010/main">
    <mc:Choice Requires="p14">
      <p:transition spd="slow" p14:dur="2000" advTm="3942"/>
    </mc:Choice>
    <mc:Fallback xmlns="">
      <p:transition spd="slow" advTm="3942"/>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2788</TotalTime>
  <Words>3225</Words>
  <Application>Microsoft Office PowerPoint</Application>
  <PresentationFormat>宽屏</PresentationFormat>
  <Paragraphs>353</Paragraphs>
  <Slides>38</Slides>
  <Notes>37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等线</vt:lpstr>
      <vt:lpstr>等线 Light</vt:lpstr>
      <vt:lpstr>宋体</vt:lpstr>
      <vt:lpstr>Arial</vt:lpstr>
      <vt:lpstr>Calibri</vt:lpstr>
      <vt:lpstr>Cambria Math</vt:lpstr>
      <vt:lpstr>Times New Roman</vt:lpstr>
      <vt:lpstr>Wingdings</vt:lpstr>
      <vt:lpstr>Office 主题​​</vt:lpstr>
      <vt:lpstr>三维Apollonius图的快速计算 Robust Computation of 3D Apollonius Diagrams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三维Apollonius图的快速计算 Robust Computation of 3D Apollonius Diagrams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带模型的点云的实例分割</dc:title>
  <dc:creator>睿 王</dc:creator>
  <cp:lastModifiedBy>huihui wang</cp:lastModifiedBy>
  <cp:revision>368</cp:revision>
  <dcterms:created xsi:type="dcterms:W3CDTF">2020-06-29T11:59:28Z</dcterms:created>
  <dcterms:modified xsi:type="dcterms:W3CDTF">2021-09-25T10:37:09Z</dcterms:modified>
</cp:coreProperties>
</file>